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9" r:id="rId3"/>
    <p:sldId id="258" r:id="rId4"/>
    <p:sldId id="257" r:id="rId5"/>
    <p:sldId id="261" r:id="rId6"/>
    <p:sldId id="267" r:id="rId7"/>
    <p:sldId id="268" r:id="rId8"/>
    <p:sldId id="269" r:id="rId9"/>
    <p:sldId id="270" r:id="rId10"/>
    <p:sldId id="271" r:id="rId11"/>
    <p:sldId id="262" r:id="rId12"/>
    <p:sldId id="263" r:id="rId13"/>
    <p:sldId id="260" r:id="rId14"/>
    <p:sldId id="264" r:id="rId15"/>
    <p:sldId id="265" r:id="rId16"/>
    <p:sldId id="266" r:id="rId17"/>
  </p:sldIdLst>
  <p:sldSz cx="18288000" cy="10287000"/>
  <p:notesSz cx="6858000" cy="9144000"/>
  <p:embeddedFontLst>
    <p:embeddedFont>
      <p:font typeface="Codec Pro" panose="020B0604020202020204" charset="0"/>
      <p:regular r:id="rId19"/>
    </p:embeddedFont>
    <p:embeddedFont>
      <p:font typeface="Codec Pr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699" autoAdjust="0"/>
  </p:normalViewPr>
  <p:slideViewPr>
    <p:cSldViewPr>
      <p:cViewPr>
        <p:scale>
          <a:sx n="37" d="100"/>
          <a:sy n="37" d="100"/>
        </p:scale>
        <p:origin x="1296"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7CC1B-8882-4CF1-8DEC-563DE80DD942}"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0EC20-CA84-4D18-B619-1B86C6588E63}" type="slidenum">
              <a:rPr lang="en-US" smtClean="0"/>
              <a:t>‹#›</a:t>
            </a:fld>
            <a:endParaRPr lang="en-US"/>
          </a:p>
        </p:txBody>
      </p:sp>
    </p:spTree>
    <p:extLst>
      <p:ext uri="{BB962C8B-B14F-4D97-AF65-F5344CB8AC3E}">
        <p14:creationId xmlns:p14="http://schemas.microsoft.com/office/powerpoint/2010/main" val="971853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Ban đầu để chỉ hiện tượng người và động vật không mắc một bệnh nào đó từ sau khi đã khỏi bệnh đó (như bệnh đậu mùa), hoặc là khả năng của sinh vật không cảm thụ đối với một tác nhân có hại đối với cơ thể (trong đó có vi sinh vật gây bệnh). Về sau, cùng với những nhận thức và thực hành liên quan đến việc ghép mô và các tác động của bức xạ… khái niệm miễn dịch đã thay đổi nội hàm</a:t>
            </a:r>
            <a:endParaRPr lang="vi-VN"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350EC20-CA84-4D18-B619-1B86C6588E63}" type="slidenum">
              <a:rPr lang="en-US" smtClean="0"/>
              <a:t>4</a:t>
            </a:fld>
            <a:endParaRPr lang="en-US"/>
          </a:p>
        </p:txBody>
      </p:sp>
    </p:spTree>
    <p:extLst>
      <p:ext uri="{BB962C8B-B14F-4D97-AF65-F5344CB8AC3E}">
        <p14:creationId xmlns:p14="http://schemas.microsoft.com/office/powerpoint/2010/main" val="153195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Miễn dịch không đặc hiệu, hay phi đặc hiệu, bao gồm hoạt động của các tế bào nhận biết một cách bẩm sinh các yếu tố lạ xâm nhập vào cơ thể và hoạt động của các thể dịch trong cơ thể, tham gia vào quá trình đề kháng chống các mầm bệnh xâm nhập và phát triển trong cơ thể, một cách không phân biệt chủng loại mầm bệnh hay vật lạ.</a:t>
            </a:r>
            <a:endParaRPr lang="vi-VN" sz="120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a:solidFill>
                  <a:schemeClr val="tx1"/>
                </a:solidFill>
                <a:effectLst/>
                <a:latin typeface="+mn-lt"/>
                <a:ea typeface="+mn-ea"/>
                <a:cs typeface="+mn-cs"/>
              </a:rPr>
              <a:t>Là miễn dịch cơ thể thu được trong quá trình sống nhờ sự tiếp xúc với yếu tố cảm ứng hoặc yếu tố hiệu ứng miễn dịch, cho nên được gọi là miễn dịch tiếp thu, tức miễn dịch thu được, (acquired immunity) hay miễn dịch thích ứng (thích nghi, adaptive immunity) và là cơ cấu miễn dịch của cơ thể nhằm chống lại chỉ một loại mầm bệnh nhất địn</a:t>
            </a:r>
            <a:r>
              <a:rPr lang="vi-VN" sz="1200" kern="1200">
                <a:solidFill>
                  <a:schemeClr val="tx1"/>
                </a:solidFill>
                <a:effectLst/>
                <a:latin typeface="+mn-lt"/>
                <a:ea typeface="+mn-ea"/>
                <a:cs typeface="+mn-cs"/>
              </a:rPr>
              <a: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a:solidFill>
                  <a:schemeClr val="tx1"/>
                </a:solidFill>
                <a:effectLst/>
                <a:latin typeface="+mn-lt"/>
                <a:ea typeface="+mn-ea"/>
                <a:cs typeface="+mn-cs"/>
              </a:rPr>
              <a:t>miễn dịch chủ động</a:t>
            </a:r>
            <a:r>
              <a:rPr lang="vi-VN" sz="1200" kern="1200">
                <a:solidFill>
                  <a:schemeClr val="tx1"/>
                </a:solidFill>
                <a:effectLst/>
                <a:latin typeface="+mn-lt"/>
                <a:ea typeface="+mn-ea"/>
                <a:cs typeface="+mn-cs"/>
              </a:rPr>
              <a:t> có khi </a:t>
            </a:r>
            <a:r>
              <a:rPr lang="en-US" sz="1200" kern="1200">
                <a:solidFill>
                  <a:schemeClr val="tx1"/>
                </a:solidFill>
                <a:effectLst/>
                <a:latin typeface="+mn-lt"/>
                <a:ea typeface="+mn-ea"/>
                <a:cs typeface="+mn-cs"/>
              </a:rPr>
              <a:t>được tiếp nhận một cách nhân tạo vi sinh vật mầm bệnh (sống hoặc bất hoạt) hoặc kháng nguyên của chúng </a:t>
            </a:r>
            <a:r>
              <a:rPr lang="vi-VN" sz="1200" kern="1200">
                <a:solidFill>
                  <a:schemeClr val="tx1"/>
                </a:solidFill>
                <a:effectLst/>
                <a:latin typeface="+mn-lt"/>
                <a:ea typeface="+mn-ea"/>
                <a:cs typeface="+mn-cs"/>
              </a:rPr>
              <a:t>khiến </a:t>
            </a:r>
            <a:r>
              <a:rPr lang="en-US" sz="1200" kern="1200">
                <a:solidFill>
                  <a:schemeClr val="tx1"/>
                </a:solidFill>
                <a:effectLst/>
                <a:latin typeface="+mn-lt"/>
                <a:ea typeface="+mn-ea"/>
                <a:cs typeface="+mn-cs"/>
              </a:rPr>
              <a:t>cơ thể sản sinh kháng thể đặc hiệu </a:t>
            </a:r>
            <a:endParaRPr lang="vi-VN" sz="120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a:solidFill>
                  <a:schemeClr val="tx1"/>
                </a:solidFill>
                <a:effectLst/>
                <a:latin typeface="+mn-lt"/>
                <a:ea typeface="+mn-ea"/>
                <a:cs typeface="+mn-cs"/>
              </a:rPr>
              <a:t>Miễn dịch thụ động thu được </a:t>
            </a:r>
            <a:r>
              <a:rPr lang="en-US" sz="1200" kern="1200">
                <a:solidFill>
                  <a:schemeClr val="tx1"/>
                </a:solidFill>
                <a:effectLst/>
                <a:latin typeface="+mn-lt"/>
                <a:ea typeface="+mn-ea"/>
                <a:cs typeface="+mn-cs"/>
              </a:rPr>
              <a:t>khi được tiêm huyết thanh hoặc máu chứa kháng thể miễn dịch vào </a:t>
            </a:r>
            <a:r>
              <a:rPr lang="vi-VN" sz="1200" kern="1200">
                <a:solidFill>
                  <a:schemeClr val="tx1"/>
                </a:solidFill>
                <a:effectLst/>
                <a:latin typeface="+mn-lt"/>
                <a:ea typeface="+mn-ea"/>
                <a:cs typeface="+mn-cs"/>
              </a:rPr>
              <a:t>cơ thể và tạo ra sư đề kháng hoặc con non được truyền kháng thể từ sữa</a:t>
            </a:r>
            <a:r>
              <a:rPr lang="vi-VN" sz="1200" kern="1200" baseline="0">
                <a:solidFill>
                  <a:schemeClr val="tx1"/>
                </a:solidFill>
                <a:effectLst/>
                <a:latin typeface="+mn-lt"/>
                <a:ea typeface="+mn-ea"/>
                <a:cs typeface="+mn-cs"/>
              </a:rPr>
              <a:t> mẹ</a:t>
            </a: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350EC20-CA84-4D18-B619-1B86C6588E63}" type="slidenum">
              <a:rPr lang="en-US" smtClean="0"/>
              <a:t>5</a:t>
            </a:fld>
            <a:endParaRPr lang="en-US"/>
          </a:p>
        </p:txBody>
      </p:sp>
    </p:spTree>
    <p:extLst>
      <p:ext uri="{BB962C8B-B14F-4D97-AF65-F5344CB8AC3E}">
        <p14:creationId xmlns:p14="http://schemas.microsoft.com/office/powerpoint/2010/main" val="148342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38B5D-BE68-D20A-7D2A-13208746C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A6BF2-958E-6234-A15A-7CC5AAA19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5A3F3-F4B2-90BB-0282-98CF96D11C5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Miễn dịch không đặc hiệu, hay phi đặc hiệu, bao gồm hoạt động của các tế bào nhận biết một cách bẩm sinh các yếu tố lạ xâm nhập vào cơ thể và hoạt động của các thể dịch trong cơ thể, tham gia vào quá trình đề kháng chống các mầm bệnh xâm nhập và phát triển trong cơ thể, một cách không phân biệt chủng loại mầm bệnh hay vật lạ.</a:t>
            </a:r>
            <a:endParaRPr lang="vi-VN" sz="120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a:solidFill>
                  <a:schemeClr val="tx1"/>
                </a:solidFill>
                <a:effectLst/>
                <a:latin typeface="+mn-lt"/>
                <a:ea typeface="+mn-ea"/>
                <a:cs typeface="+mn-cs"/>
              </a:rPr>
              <a:t>Là miễn dịch cơ thể thu được trong quá trình sống nhờ sự tiếp xúc với yếu tố cảm ứng hoặc yếu tố hiệu ứng miễn dịch, cho nên được gọi là miễn dịch tiếp thu, tức miễn dịch thu được, (acquired immunity) hay miễn dịch thích ứng (thích nghi, adaptive immunity) và là cơ cấu miễn dịch của cơ thể nhằm chống lại chỉ một loại mầm bệnh nhất địn</a:t>
            </a:r>
            <a:r>
              <a:rPr lang="vi-VN" sz="1200" kern="1200">
                <a:solidFill>
                  <a:schemeClr val="tx1"/>
                </a:solidFill>
                <a:effectLst/>
                <a:latin typeface="+mn-lt"/>
                <a:ea typeface="+mn-ea"/>
                <a:cs typeface="+mn-cs"/>
              </a:rPr>
              <a: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a:solidFill>
                  <a:schemeClr val="tx1"/>
                </a:solidFill>
                <a:effectLst/>
                <a:latin typeface="+mn-lt"/>
                <a:ea typeface="+mn-ea"/>
                <a:cs typeface="+mn-cs"/>
              </a:rPr>
              <a:t>miễn dịch chủ động</a:t>
            </a:r>
            <a:r>
              <a:rPr lang="vi-VN" sz="1200" kern="1200">
                <a:solidFill>
                  <a:schemeClr val="tx1"/>
                </a:solidFill>
                <a:effectLst/>
                <a:latin typeface="+mn-lt"/>
                <a:ea typeface="+mn-ea"/>
                <a:cs typeface="+mn-cs"/>
              </a:rPr>
              <a:t> có khi </a:t>
            </a:r>
            <a:r>
              <a:rPr lang="en-US" sz="1200" kern="1200">
                <a:solidFill>
                  <a:schemeClr val="tx1"/>
                </a:solidFill>
                <a:effectLst/>
                <a:latin typeface="+mn-lt"/>
                <a:ea typeface="+mn-ea"/>
                <a:cs typeface="+mn-cs"/>
              </a:rPr>
              <a:t>được tiếp nhận một cách nhân tạo vi sinh vật mầm bệnh (sống hoặc bất hoạt) hoặc kháng nguyên của chúng </a:t>
            </a:r>
            <a:r>
              <a:rPr lang="vi-VN" sz="1200" kern="1200">
                <a:solidFill>
                  <a:schemeClr val="tx1"/>
                </a:solidFill>
                <a:effectLst/>
                <a:latin typeface="+mn-lt"/>
                <a:ea typeface="+mn-ea"/>
                <a:cs typeface="+mn-cs"/>
              </a:rPr>
              <a:t>khiến </a:t>
            </a:r>
            <a:r>
              <a:rPr lang="en-US" sz="1200" kern="1200">
                <a:solidFill>
                  <a:schemeClr val="tx1"/>
                </a:solidFill>
                <a:effectLst/>
                <a:latin typeface="+mn-lt"/>
                <a:ea typeface="+mn-ea"/>
                <a:cs typeface="+mn-cs"/>
              </a:rPr>
              <a:t>cơ thể sản sinh kháng thể đặc hiệu </a:t>
            </a:r>
            <a:endParaRPr lang="vi-VN" sz="120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a:solidFill>
                  <a:schemeClr val="tx1"/>
                </a:solidFill>
                <a:effectLst/>
                <a:latin typeface="+mn-lt"/>
                <a:ea typeface="+mn-ea"/>
                <a:cs typeface="+mn-cs"/>
              </a:rPr>
              <a:t>Miễn dịch thụ động thu được </a:t>
            </a:r>
            <a:r>
              <a:rPr lang="en-US" sz="1200" kern="1200">
                <a:solidFill>
                  <a:schemeClr val="tx1"/>
                </a:solidFill>
                <a:effectLst/>
                <a:latin typeface="+mn-lt"/>
                <a:ea typeface="+mn-ea"/>
                <a:cs typeface="+mn-cs"/>
              </a:rPr>
              <a:t>khi được tiêm huyết thanh hoặc máu chứa kháng thể miễn dịch vào </a:t>
            </a:r>
            <a:r>
              <a:rPr lang="vi-VN" sz="1200" kern="1200">
                <a:solidFill>
                  <a:schemeClr val="tx1"/>
                </a:solidFill>
                <a:effectLst/>
                <a:latin typeface="+mn-lt"/>
                <a:ea typeface="+mn-ea"/>
                <a:cs typeface="+mn-cs"/>
              </a:rPr>
              <a:t>cơ thể và tạo ra sư đề kháng hoặc con non được truyền kháng thể từ sữa</a:t>
            </a:r>
            <a:r>
              <a:rPr lang="vi-VN" sz="1200" kern="1200" baseline="0">
                <a:solidFill>
                  <a:schemeClr val="tx1"/>
                </a:solidFill>
                <a:effectLst/>
                <a:latin typeface="+mn-lt"/>
                <a:ea typeface="+mn-ea"/>
                <a:cs typeface="+mn-cs"/>
              </a:rPr>
              <a:t> mẹ</a:t>
            </a: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F0DE542D-CFFA-4181-93C4-B78123505499}"/>
              </a:ext>
            </a:extLst>
          </p:cNvPr>
          <p:cNvSpPr>
            <a:spLocks noGrp="1"/>
          </p:cNvSpPr>
          <p:nvPr>
            <p:ph type="sldNum" sz="quarter" idx="10"/>
          </p:nvPr>
        </p:nvSpPr>
        <p:spPr/>
        <p:txBody>
          <a:bodyPr/>
          <a:lstStyle/>
          <a:p>
            <a:fld id="{8350EC20-CA84-4D18-B619-1B86C6588E63}" type="slidenum">
              <a:rPr lang="en-US" smtClean="0"/>
              <a:t>8</a:t>
            </a:fld>
            <a:endParaRPr lang="en-US"/>
          </a:p>
        </p:txBody>
      </p:sp>
    </p:spTree>
    <p:extLst>
      <p:ext uri="{BB962C8B-B14F-4D97-AF65-F5344CB8AC3E}">
        <p14:creationId xmlns:p14="http://schemas.microsoft.com/office/powerpoint/2010/main" val="3861070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C5403-B5BE-2E94-8F4A-DD9962227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27F3E-D7ED-0709-6D0B-934FC13D0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61EB9-9C40-91B1-0FA0-109AFF4361C8}"/>
              </a:ext>
            </a:extLst>
          </p:cNvPr>
          <p:cNvSpPr>
            <a:spLocks noGrp="1"/>
          </p:cNvSpPr>
          <p:nvPr>
            <p:ph type="body" idx="1"/>
          </p:nvPr>
        </p:nvSpPr>
        <p:spPr/>
        <p:txBody>
          <a:bodyPr/>
          <a:lstStyle/>
          <a:p>
            <a:r>
              <a:rPr lang="en-US" sz="1200" kern="1200">
                <a:solidFill>
                  <a:schemeClr val="tx1"/>
                </a:solidFill>
                <a:effectLst/>
                <a:latin typeface="+mn-lt"/>
                <a:ea typeface="+mn-ea"/>
                <a:cs typeface="+mn-cs"/>
              </a:rPr>
              <a:t>Ban đầu để chỉ hiện tượng người và động vật không mắc một bệnh nào đó từ sau khi đã khỏi bệnh đó (như bệnh đậu mùa), hoặc là khả năng của sinh vật không cảm thụ đối với một tác nhân có hại đối với cơ thể (trong đó có vi sinh vật gây bệnh). Về sau, cùng với những nhận thức và thực hành liên quan đến việc ghép mô và các tác động của bức xạ… khái niệm miễn dịch đã thay đổi nội hàm</a:t>
            </a:r>
            <a:endParaRPr lang="vi-VN"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5D77D3B3-4144-2CDB-09FB-DE615D20213C}"/>
              </a:ext>
            </a:extLst>
          </p:cNvPr>
          <p:cNvSpPr>
            <a:spLocks noGrp="1"/>
          </p:cNvSpPr>
          <p:nvPr>
            <p:ph type="sldNum" sz="quarter" idx="10"/>
          </p:nvPr>
        </p:nvSpPr>
        <p:spPr/>
        <p:txBody>
          <a:bodyPr/>
          <a:lstStyle/>
          <a:p>
            <a:fld id="{8350EC20-CA84-4D18-B619-1B86C6588E63}" type="slidenum">
              <a:rPr lang="en-US" smtClean="0"/>
              <a:t>9</a:t>
            </a:fld>
            <a:endParaRPr lang="en-US"/>
          </a:p>
        </p:txBody>
      </p:sp>
    </p:spTree>
    <p:extLst>
      <p:ext uri="{BB962C8B-B14F-4D97-AF65-F5344CB8AC3E}">
        <p14:creationId xmlns:p14="http://schemas.microsoft.com/office/powerpoint/2010/main" val="382584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3C664-1365-A282-4E4F-0ACA48FF1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1DEB1-7D17-BDFC-B9C2-DD1BC1DCB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8D085-F339-AB67-8E42-5FA8737A453D}"/>
              </a:ext>
            </a:extLst>
          </p:cNvPr>
          <p:cNvSpPr>
            <a:spLocks noGrp="1"/>
          </p:cNvSpPr>
          <p:nvPr>
            <p:ph type="body" idx="1"/>
          </p:nvPr>
        </p:nvSpPr>
        <p:spPr/>
        <p:txBody>
          <a:bodyPr/>
          <a:lstStyle/>
          <a:p>
            <a:r>
              <a:rPr lang="en-US" sz="1200" kern="1200">
                <a:solidFill>
                  <a:schemeClr val="tx1"/>
                </a:solidFill>
                <a:effectLst/>
                <a:latin typeface="+mn-lt"/>
                <a:ea typeface="+mn-ea"/>
                <a:cs typeface="+mn-cs"/>
              </a:rPr>
              <a:t>Ban đầu để chỉ hiện tượng người và động vật không mắc một bệnh nào đó từ sau khi đã khỏi bệnh đó (như bệnh đậu mùa), hoặc là khả năng của sinh vật không cảm thụ đối với một tác nhân có hại đối với cơ thể (trong đó có vi sinh vật gây bệnh). Về sau, cùng với những nhận thức và thực hành liên quan đến việc ghép mô và các tác động của bức xạ… khái niệm miễn dịch đã thay đổi nội hàm</a:t>
            </a:r>
            <a:endParaRPr lang="vi-VN"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9D787D7B-A592-876B-4D98-3148B03A8E56}"/>
              </a:ext>
            </a:extLst>
          </p:cNvPr>
          <p:cNvSpPr>
            <a:spLocks noGrp="1"/>
          </p:cNvSpPr>
          <p:nvPr>
            <p:ph type="sldNum" sz="quarter" idx="10"/>
          </p:nvPr>
        </p:nvSpPr>
        <p:spPr/>
        <p:txBody>
          <a:bodyPr/>
          <a:lstStyle/>
          <a:p>
            <a:fld id="{8350EC20-CA84-4D18-B619-1B86C6588E63}" type="slidenum">
              <a:rPr lang="en-US" smtClean="0"/>
              <a:t>10</a:t>
            </a:fld>
            <a:endParaRPr lang="en-US"/>
          </a:p>
        </p:txBody>
      </p:sp>
    </p:spTree>
    <p:extLst>
      <p:ext uri="{BB962C8B-B14F-4D97-AF65-F5344CB8AC3E}">
        <p14:creationId xmlns:p14="http://schemas.microsoft.com/office/powerpoint/2010/main" val="232514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3480157" y="4720393"/>
            <a:ext cx="11456679" cy="1839639"/>
            <a:chOff x="0" y="0"/>
            <a:chExt cx="2753905" cy="442204"/>
          </a:xfrm>
        </p:grpSpPr>
        <p:sp>
          <p:nvSpPr>
            <p:cNvPr id="4" name="Freeform 4"/>
            <p:cNvSpPr/>
            <p:nvPr/>
          </p:nvSpPr>
          <p:spPr>
            <a:xfrm>
              <a:off x="0" y="0"/>
              <a:ext cx="2753905" cy="442204"/>
            </a:xfrm>
            <a:custGeom>
              <a:avLst/>
              <a:gdLst/>
              <a:ahLst/>
              <a:cxnLst/>
              <a:rect l="l" t="t" r="r" b="b"/>
              <a:pathLst>
                <a:path w="2753905" h="442204">
                  <a:moveTo>
                    <a:pt x="34464" y="0"/>
                  </a:moveTo>
                  <a:lnTo>
                    <a:pt x="2719442" y="0"/>
                  </a:lnTo>
                  <a:cubicBezTo>
                    <a:pt x="2728582" y="0"/>
                    <a:pt x="2737348" y="3631"/>
                    <a:pt x="2743811" y="10094"/>
                  </a:cubicBezTo>
                  <a:cubicBezTo>
                    <a:pt x="2750274" y="16557"/>
                    <a:pt x="2753905" y="25323"/>
                    <a:pt x="2753905" y="34464"/>
                  </a:cubicBezTo>
                  <a:lnTo>
                    <a:pt x="2753905" y="407741"/>
                  </a:lnTo>
                  <a:cubicBezTo>
                    <a:pt x="2753905" y="416881"/>
                    <a:pt x="2750274" y="425647"/>
                    <a:pt x="2743811" y="432110"/>
                  </a:cubicBezTo>
                  <a:cubicBezTo>
                    <a:pt x="2737348" y="438573"/>
                    <a:pt x="2728582" y="442204"/>
                    <a:pt x="2719442" y="442204"/>
                  </a:cubicBezTo>
                  <a:lnTo>
                    <a:pt x="34464" y="442204"/>
                  </a:lnTo>
                  <a:cubicBezTo>
                    <a:pt x="25323" y="442204"/>
                    <a:pt x="16557" y="438573"/>
                    <a:pt x="10094" y="432110"/>
                  </a:cubicBezTo>
                  <a:cubicBezTo>
                    <a:pt x="3631" y="425647"/>
                    <a:pt x="0" y="416881"/>
                    <a:pt x="0" y="407741"/>
                  </a:cubicBezTo>
                  <a:lnTo>
                    <a:pt x="0" y="34464"/>
                  </a:lnTo>
                  <a:cubicBezTo>
                    <a:pt x="0" y="25323"/>
                    <a:pt x="3631" y="16557"/>
                    <a:pt x="10094" y="10094"/>
                  </a:cubicBezTo>
                  <a:cubicBezTo>
                    <a:pt x="16557" y="3631"/>
                    <a:pt x="25323" y="0"/>
                    <a:pt x="34464" y="0"/>
                  </a:cubicBezTo>
                  <a:close/>
                </a:path>
              </a:pathLst>
            </a:custGeom>
            <a:solidFill>
              <a:srgbClr val="B2CF9D"/>
            </a:solidFill>
          </p:spPr>
        </p:sp>
        <p:sp>
          <p:nvSpPr>
            <p:cNvPr id="5" name="TextBox 5"/>
            <p:cNvSpPr txBox="1"/>
            <p:nvPr/>
          </p:nvSpPr>
          <p:spPr>
            <a:xfrm>
              <a:off x="0" y="-66675"/>
              <a:ext cx="2753905" cy="508879"/>
            </a:xfrm>
            <a:prstGeom prst="rect">
              <a:avLst/>
            </a:prstGeom>
          </p:spPr>
          <p:txBody>
            <a:bodyPr lIns="50800" tIns="50800" rIns="50800" bIns="50800" rtlCol="0" anchor="ctr"/>
            <a:lstStyle/>
            <a:p>
              <a:pPr algn="l">
                <a:lnSpc>
                  <a:spcPts val="2659"/>
                </a:lnSpc>
              </a:pPr>
              <a:endParaRPr/>
            </a:p>
          </p:txBody>
        </p:sp>
      </p:grpSp>
      <p:sp>
        <p:nvSpPr>
          <p:cNvPr id="6" name="Freeform 6"/>
          <p:cNvSpPr/>
          <p:nvPr/>
        </p:nvSpPr>
        <p:spPr>
          <a:xfrm>
            <a:off x="-1421694" y="2551895"/>
            <a:ext cx="2450394" cy="2454652"/>
          </a:xfrm>
          <a:custGeom>
            <a:avLst/>
            <a:gdLst/>
            <a:ahLst/>
            <a:cxnLst/>
            <a:rect l="l" t="t" r="r" b="b"/>
            <a:pathLst>
              <a:path w="2450394" h="2454652">
                <a:moveTo>
                  <a:pt x="0" y="0"/>
                </a:moveTo>
                <a:lnTo>
                  <a:pt x="2450394" y="0"/>
                </a:lnTo>
                <a:lnTo>
                  <a:pt x="2450394" y="2454652"/>
                </a:lnTo>
                <a:lnTo>
                  <a:pt x="0" y="2454652"/>
                </a:lnTo>
                <a:lnTo>
                  <a:pt x="0" y="0"/>
                </a:lnTo>
                <a:close/>
              </a:path>
            </a:pathLst>
          </a:custGeom>
          <a:blipFill>
            <a:blip r:embed="rId3"/>
            <a:stretch>
              <a:fillRect/>
            </a:stretch>
          </a:blipFill>
        </p:spPr>
      </p:sp>
      <p:sp>
        <p:nvSpPr>
          <p:cNvPr id="7" name="Freeform 7"/>
          <p:cNvSpPr/>
          <p:nvPr/>
        </p:nvSpPr>
        <p:spPr>
          <a:xfrm rot="-5400000">
            <a:off x="-1072281" y="-1417019"/>
            <a:ext cx="3894678" cy="3549025"/>
          </a:xfrm>
          <a:custGeom>
            <a:avLst/>
            <a:gdLst/>
            <a:ahLst/>
            <a:cxnLst/>
            <a:rect l="l" t="t" r="r" b="b"/>
            <a:pathLst>
              <a:path w="3894678" h="3549025">
                <a:moveTo>
                  <a:pt x="0" y="0"/>
                </a:moveTo>
                <a:lnTo>
                  <a:pt x="3894677" y="0"/>
                </a:lnTo>
                <a:lnTo>
                  <a:pt x="3894677" y="3549025"/>
                </a:lnTo>
                <a:lnTo>
                  <a:pt x="0" y="3549025"/>
                </a:lnTo>
                <a:lnTo>
                  <a:pt x="0" y="0"/>
                </a:lnTo>
                <a:close/>
              </a:path>
            </a:pathLst>
          </a:custGeom>
          <a:blipFill>
            <a:blip r:embed="rId4"/>
            <a:stretch>
              <a:fillRect/>
            </a:stretch>
          </a:blipFill>
        </p:spPr>
      </p:sp>
      <p:sp>
        <p:nvSpPr>
          <p:cNvPr id="8" name="Freeform 8"/>
          <p:cNvSpPr/>
          <p:nvPr/>
        </p:nvSpPr>
        <p:spPr>
          <a:xfrm>
            <a:off x="16098841" y="-1026495"/>
            <a:ext cx="3129686" cy="3106213"/>
          </a:xfrm>
          <a:custGeom>
            <a:avLst/>
            <a:gdLst/>
            <a:ahLst/>
            <a:cxnLst/>
            <a:rect l="l" t="t" r="r" b="b"/>
            <a:pathLst>
              <a:path w="3129686" h="3106213">
                <a:moveTo>
                  <a:pt x="0" y="0"/>
                </a:moveTo>
                <a:lnTo>
                  <a:pt x="3129686" y="0"/>
                </a:lnTo>
                <a:lnTo>
                  <a:pt x="3129686" y="3106213"/>
                </a:lnTo>
                <a:lnTo>
                  <a:pt x="0" y="3106213"/>
                </a:lnTo>
                <a:lnTo>
                  <a:pt x="0" y="0"/>
                </a:lnTo>
                <a:close/>
              </a:path>
            </a:pathLst>
          </a:custGeom>
          <a:blipFill>
            <a:blip r:embed="rId5"/>
            <a:stretch>
              <a:fillRect/>
            </a:stretch>
          </a:blipFill>
        </p:spPr>
      </p:sp>
      <p:sp>
        <p:nvSpPr>
          <p:cNvPr id="9" name="Freeform 9"/>
          <p:cNvSpPr/>
          <p:nvPr/>
        </p:nvSpPr>
        <p:spPr>
          <a:xfrm rot="1714232">
            <a:off x="6324162" y="-3078477"/>
            <a:ext cx="3952474" cy="4127910"/>
          </a:xfrm>
          <a:custGeom>
            <a:avLst/>
            <a:gdLst/>
            <a:ahLst/>
            <a:cxnLst/>
            <a:rect l="l" t="t" r="r" b="b"/>
            <a:pathLst>
              <a:path w="3952474" h="4127910">
                <a:moveTo>
                  <a:pt x="0" y="0"/>
                </a:moveTo>
                <a:lnTo>
                  <a:pt x="3952474" y="0"/>
                </a:lnTo>
                <a:lnTo>
                  <a:pt x="3952474" y="4127911"/>
                </a:lnTo>
                <a:lnTo>
                  <a:pt x="0" y="4127911"/>
                </a:lnTo>
                <a:lnTo>
                  <a:pt x="0" y="0"/>
                </a:lnTo>
                <a:close/>
              </a:path>
            </a:pathLst>
          </a:custGeom>
          <a:blipFill>
            <a:blip r:embed="rId6"/>
            <a:stretch>
              <a:fillRect/>
            </a:stretch>
          </a:blipFill>
        </p:spPr>
      </p:sp>
      <p:sp>
        <p:nvSpPr>
          <p:cNvPr id="10" name="Freeform 10"/>
          <p:cNvSpPr/>
          <p:nvPr/>
        </p:nvSpPr>
        <p:spPr>
          <a:xfrm>
            <a:off x="17136857" y="5749273"/>
            <a:ext cx="2302287" cy="2305168"/>
          </a:xfrm>
          <a:custGeom>
            <a:avLst/>
            <a:gdLst/>
            <a:ahLst/>
            <a:cxnLst/>
            <a:rect l="l" t="t" r="r" b="b"/>
            <a:pathLst>
              <a:path w="2302287" h="2305168">
                <a:moveTo>
                  <a:pt x="0" y="0"/>
                </a:moveTo>
                <a:lnTo>
                  <a:pt x="2302286" y="0"/>
                </a:lnTo>
                <a:lnTo>
                  <a:pt x="2302286" y="2305168"/>
                </a:lnTo>
                <a:lnTo>
                  <a:pt x="0" y="2305168"/>
                </a:lnTo>
                <a:lnTo>
                  <a:pt x="0" y="0"/>
                </a:lnTo>
                <a:close/>
              </a:path>
            </a:pathLst>
          </a:custGeom>
          <a:blipFill>
            <a:blip r:embed="rId7"/>
            <a:stretch>
              <a:fillRect/>
            </a:stretch>
          </a:blipFill>
        </p:spPr>
      </p:sp>
      <p:sp>
        <p:nvSpPr>
          <p:cNvPr id="11" name="Freeform 11"/>
          <p:cNvSpPr/>
          <p:nvPr/>
        </p:nvSpPr>
        <p:spPr>
          <a:xfrm rot="2369925">
            <a:off x="3280157" y="9013193"/>
            <a:ext cx="2992041" cy="3057002"/>
          </a:xfrm>
          <a:custGeom>
            <a:avLst/>
            <a:gdLst/>
            <a:ahLst/>
            <a:cxnLst/>
            <a:rect l="l" t="t" r="r" b="b"/>
            <a:pathLst>
              <a:path w="2992041" h="3057002">
                <a:moveTo>
                  <a:pt x="0" y="0"/>
                </a:moveTo>
                <a:lnTo>
                  <a:pt x="2992041" y="0"/>
                </a:lnTo>
                <a:lnTo>
                  <a:pt x="2992041" y="3057001"/>
                </a:lnTo>
                <a:lnTo>
                  <a:pt x="0" y="3057001"/>
                </a:lnTo>
                <a:lnTo>
                  <a:pt x="0" y="0"/>
                </a:lnTo>
                <a:close/>
              </a:path>
            </a:pathLst>
          </a:custGeom>
          <a:blipFill>
            <a:blip r:embed="rId8"/>
            <a:stretch>
              <a:fillRect/>
            </a:stretch>
          </a:blipFill>
        </p:spPr>
      </p:sp>
      <p:sp>
        <p:nvSpPr>
          <p:cNvPr id="12" name="Freeform 12"/>
          <p:cNvSpPr/>
          <p:nvPr/>
        </p:nvSpPr>
        <p:spPr>
          <a:xfrm>
            <a:off x="-394445" y="8054441"/>
            <a:ext cx="3116477" cy="3093103"/>
          </a:xfrm>
          <a:custGeom>
            <a:avLst/>
            <a:gdLst/>
            <a:ahLst/>
            <a:cxnLst/>
            <a:rect l="l" t="t" r="r" b="b"/>
            <a:pathLst>
              <a:path w="3116477" h="3093103">
                <a:moveTo>
                  <a:pt x="0" y="0"/>
                </a:moveTo>
                <a:lnTo>
                  <a:pt x="3116477" y="0"/>
                </a:lnTo>
                <a:lnTo>
                  <a:pt x="3116477" y="3093104"/>
                </a:lnTo>
                <a:lnTo>
                  <a:pt x="0" y="3093104"/>
                </a:lnTo>
                <a:lnTo>
                  <a:pt x="0" y="0"/>
                </a:lnTo>
                <a:close/>
              </a:path>
            </a:pathLst>
          </a:custGeom>
          <a:blipFill>
            <a:blip r:embed="rId9"/>
            <a:stretch>
              <a:fillRect/>
            </a:stretch>
          </a:blipFill>
        </p:spPr>
      </p:sp>
      <p:sp>
        <p:nvSpPr>
          <p:cNvPr id="13" name="Freeform 13"/>
          <p:cNvSpPr/>
          <p:nvPr/>
        </p:nvSpPr>
        <p:spPr>
          <a:xfrm rot="-1248686">
            <a:off x="6834846" y="9275073"/>
            <a:ext cx="3459453" cy="3152426"/>
          </a:xfrm>
          <a:custGeom>
            <a:avLst/>
            <a:gdLst/>
            <a:ahLst/>
            <a:cxnLst/>
            <a:rect l="l" t="t" r="r" b="b"/>
            <a:pathLst>
              <a:path w="3459453" h="3152426">
                <a:moveTo>
                  <a:pt x="0" y="0"/>
                </a:moveTo>
                <a:lnTo>
                  <a:pt x="3459453" y="0"/>
                </a:lnTo>
                <a:lnTo>
                  <a:pt x="3459453" y="3152426"/>
                </a:lnTo>
                <a:lnTo>
                  <a:pt x="0" y="3152426"/>
                </a:lnTo>
                <a:lnTo>
                  <a:pt x="0" y="0"/>
                </a:lnTo>
                <a:close/>
              </a:path>
            </a:pathLst>
          </a:custGeom>
          <a:blipFill>
            <a:blip r:embed="rId10"/>
            <a:stretch>
              <a:fillRect/>
            </a:stretch>
          </a:blipFill>
        </p:spPr>
      </p:sp>
      <p:sp>
        <p:nvSpPr>
          <p:cNvPr id="14" name="TextBox 14"/>
          <p:cNvSpPr txBox="1"/>
          <p:nvPr/>
        </p:nvSpPr>
        <p:spPr>
          <a:xfrm>
            <a:off x="3968122" y="3419620"/>
            <a:ext cx="10968713" cy="525785"/>
          </a:xfrm>
          <a:prstGeom prst="rect">
            <a:avLst/>
          </a:prstGeom>
        </p:spPr>
        <p:txBody>
          <a:bodyPr lIns="0" tIns="0" rIns="0" bIns="0" rtlCol="0" anchor="t">
            <a:spAutoFit/>
          </a:bodyPr>
          <a:lstStyle/>
          <a:p>
            <a:pPr algn="ctr">
              <a:lnSpc>
                <a:spcPts val="4139"/>
              </a:lnSpc>
            </a:pPr>
            <a:r>
              <a:rPr lang="en-US" sz="4499" b="1" spc="-80">
                <a:solidFill>
                  <a:srgbClr val="3B3A3A"/>
                </a:solidFill>
                <a:latin typeface="Calibri" panose="020F0502020204030204" pitchFamily="34" charset="0"/>
                <a:ea typeface="Codec Pro Bold"/>
                <a:cs typeface="Calibri" panose="020F0502020204030204" pitchFamily="34" charset="0"/>
                <a:sym typeface="Codec Pro Bold"/>
              </a:rPr>
              <a:t>BÁO CÁO MIỄN DỊCH HỌC NÂNG CAO </a:t>
            </a:r>
          </a:p>
        </p:txBody>
      </p:sp>
      <p:sp>
        <p:nvSpPr>
          <p:cNvPr id="15" name="TextBox 15"/>
          <p:cNvSpPr txBox="1"/>
          <p:nvPr/>
        </p:nvSpPr>
        <p:spPr>
          <a:xfrm>
            <a:off x="3968122" y="5253959"/>
            <a:ext cx="10652780" cy="833562"/>
          </a:xfrm>
          <a:prstGeom prst="rect">
            <a:avLst/>
          </a:prstGeom>
        </p:spPr>
        <p:txBody>
          <a:bodyPr lIns="0" tIns="0" rIns="0" bIns="0" rtlCol="0" anchor="t">
            <a:spAutoFit/>
          </a:bodyPr>
          <a:lstStyle/>
          <a:p>
            <a:pPr algn="ctr">
              <a:lnSpc>
                <a:spcPts val="6531"/>
              </a:lnSpc>
            </a:pPr>
            <a:r>
              <a:rPr lang="en-US" sz="6600" b="1" spc="-213">
                <a:solidFill>
                  <a:srgbClr val="3B3A3A"/>
                </a:solidFill>
                <a:latin typeface="+mj-lt"/>
                <a:ea typeface="Codec Pro Bold"/>
                <a:cs typeface="Codec Pro Bold"/>
                <a:sym typeface="Codec Pro Bold"/>
              </a:rPr>
              <a:t>MIỄN DỊCH CHỐNG VI SINH VẬT</a:t>
            </a:r>
            <a:r>
              <a:rPr lang="en-US" sz="6600" spc="-213">
                <a:solidFill>
                  <a:srgbClr val="3B3A3A"/>
                </a:solidFill>
                <a:latin typeface="+mj-lt"/>
                <a:ea typeface="Codec Pro"/>
                <a:cs typeface="Codec Pro"/>
                <a:sym typeface="Codec Pro"/>
              </a:rPr>
              <a:t> </a:t>
            </a:r>
          </a:p>
        </p:txBody>
      </p:sp>
      <p:sp>
        <p:nvSpPr>
          <p:cNvPr id="16" name="TextBox 16"/>
          <p:cNvSpPr txBox="1"/>
          <p:nvPr/>
        </p:nvSpPr>
        <p:spPr>
          <a:xfrm>
            <a:off x="3124175" y="8658479"/>
            <a:ext cx="11950013" cy="551433"/>
          </a:xfrm>
          <a:prstGeom prst="rect">
            <a:avLst/>
          </a:prstGeom>
        </p:spPr>
        <p:txBody>
          <a:bodyPr lIns="0" tIns="0" rIns="0" bIns="0" rtlCol="0" anchor="t">
            <a:spAutoFit/>
          </a:bodyPr>
          <a:lstStyle/>
          <a:p>
            <a:pPr algn="ctr">
              <a:lnSpc>
                <a:spcPts val="4292"/>
              </a:lnSpc>
            </a:pPr>
            <a:r>
              <a:rPr lang="en-US" sz="3700" b="1" i="1" u="sng">
                <a:solidFill>
                  <a:srgbClr val="3B3A3A"/>
                </a:solidFill>
                <a:latin typeface="Calibri" panose="020F0502020204030204" pitchFamily="34" charset="0"/>
                <a:ea typeface="Codec Pro"/>
                <a:cs typeface="Calibri" panose="020F0502020204030204" pitchFamily="34" charset="0"/>
                <a:sym typeface="Codec Pro"/>
              </a:rPr>
              <a:t>Cán bộ hướng dẫn</a:t>
            </a:r>
            <a:r>
              <a:rPr lang="en-US" sz="3700" b="1">
                <a:solidFill>
                  <a:srgbClr val="3B3A3A"/>
                </a:solidFill>
                <a:latin typeface="Calibri" panose="020F0502020204030204" pitchFamily="34" charset="0"/>
                <a:ea typeface="Codec Pro Bold"/>
                <a:cs typeface="Calibri" panose="020F0502020204030204" pitchFamily="34" charset="0"/>
                <a:sym typeface="Codec Pro Bold"/>
              </a:rPr>
              <a:t>: PGS. TS. TRẦN NGỌC BÍCH</a:t>
            </a:r>
          </a:p>
        </p:txBody>
      </p:sp>
      <p:sp>
        <p:nvSpPr>
          <p:cNvPr id="17" name="TextBox 17"/>
          <p:cNvSpPr txBox="1"/>
          <p:nvPr/>
        </p:nvSpPr>
        <p:spPr>
          <a:xfrm>
            <a:off x="2371550" y="874043"/>
            <a:ext cx="13544899" cy="2432333"/>
          </a:xfrm>
          <a:prstGeom prst="rect">
            <a:avLst/>
          </a:prstGeom>
        </p:spPr>
        <p:txBody>
          <a:bodyPr lIns="0" tIns="0" rIns="0" bIns="0" rtlCol="0" anchor="t">
            <a:spAutoFit/>
          </a:bodyPr>
          <a:lstStyle/>
          <a:p>
            <a:pPr algn="ctr">
              <a:lnSpc>
                <a:spcPts val="4416"/>
              </a:lnSpc>
              <a:spcBef>
                <a:spcPts val="600"/>
              </a:spcBef>
            </a:pPr>
            <a:r>
              <a:rPr lang="en-US" sz="4800" b="1" spc="-182">
                <a:solidFill>
                  <a:srgbClr val="3B3A3A"/>
                </a:solidFill>
                <a:latin typeface="Calibri" panose="020F0502020204030204" pitchFamily="34" charset="0"/>
                <a:ea typeface="Codec Pro Bold"/>
                <a:cs typeface="Calibri" panose="020F0502020204030204" pitchFamily="34" charset="0"/>
                <a:sym typeface="Codec Pro Bold"/>
              </a:rPr>
              <a:t>TRƯỜNG ĐẠI HỌC CẦN THƠ</a:t>
            </a:r>
          </a:p>
          <a:p>
            <a:pPr algn="ctr">
              <a:lnSpc>
                <a:spcPts val="4416"/>
              </a:lnSpc>
              <a:spcBef>
                <a:spcPts val="600"/>
              </a:spcBef>
            </a:pPr>
            <a:r>
              <a:rPr lang="en-US" sz="4800" b="1" spc="-182">
                <a:solidFill>
                  <a:srgbClr val="3B3A3A"/>
                </a:solidFill>
                <a:latin typeface="Calibri" panose="020F0502020204030204" pitchFamily="34" charset="0"/>
                <a:ea typeface="Codec Pro Bold"/>
                <a:cs typeface="Calibri" panose="020F0502020204030204" pitchFamily="34" charset="0"/>
                <a:sym typeface="Codec Pro Bold"/>
              </a:rPr>
              <a:t>TRƯỜNG NÔNG NGHIỆP</a:t>
            </a:r>
          </a:p>
          <a:p>
            <a:pPr algn="ctr">
              <a:lnSpc>
                <a:spcPts val="4416"/>
              </a:lnSpc>
              <a:spcBef>
                <a:spcPts val="600"/>
              </a:spcBef>
            </a:pPr>
            <a:r>
              <a:rPr lang="en-US" sz="4800" b="1" spc="-182">
                <a:solidFill>
                  <a:srgbClr val="3B3A3A"/>
                </a:solidFill>
                <a:latin typeface="Calibri" panose="020F0502020204030204" pitchFamily="34" charset="0"/>
                <a:ea typeface="Codec Pro Bold"/>
                <a:cs typeface="Calibri" panose="020F0502020204030204" pitchFamily="34" charset="0"/>
                <a:sym typeface="Codec Pro Bold"/>
              </a:rPr>
              <a:t>KHOA THÚ Y</a:t>
            </a:r>
          </a:p>
          <a:p>
            <a:pPr algn="ctr">
              <a:lnSpc>
                <a:spcPts val="4416"/>
              </a:lnSpc>
            </a:pPr>
            <a:endParaRPr lang="en-US" sz="4800" b="1" spc="-182">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18" name="Freeform 18"/>
          <p:cNvSpPr/>
          <p:nvPr/>
        </p:nvSpPr>
        <p:spPr>
          <a:xfrm>
            <a:off x="2840070" y="-1723943"/>
            <a:ext cx="2547173" cy="2550361"/>
          </a:xfrm>
          <a:custGeom>
            <a:avLst/>
            <a:gdLst/>
            <a:ahLst/>
            <a:cxnLst/>
            <a:rect l="l" t="t" r="r" b="b"/>
            <a:pathLst>
              <a:path w="2547173" h="2550361">
                <a:moveTo>
                  <a:pt x="0" y="0"/>
                </a:moveTo>
                <a:lnTo>
                  <a:pt x="2547173" y="0"/>
                </a:lnTo>
                <a:lnTo>
                  <a:pt x="2547173" y="2550361"/>
                </a:lnTo>
                <a:lnTo>
                  <a:pt x="0" y="2550361"/>
                </a:lnTo>
                <a:lnTo>
                  <a:pt x="0" y="0"/>
                </a:lnTo>
                <a:close/>
              </a:path>
            </a:pathLst>
          </a:custGeom>
          <a:blipFill>
            <a:blip r:embed="rId7"/>
            <a:stretch>
              <a:fillRect/>
            </a:stretch>
          </a:blipFill>
        </p:spPr>
      </p:sp>
      <p:sp>
        <p:nvSpPr>
          <p:cNvPr id="19" name="Freeform 19"/>
          <p:cNvSpPr/>
          <p:nvPr/>
        </p:nvSpPr>
        <p:spPr>
          <a:xfrm rot="3338293">
            <a:off x="10766284" y="-1819134"/>
            <a:ext cx="2727189" cy="2786400"/>
          </a:xfrm>
          <a:custGeom>
            <a:avLst/>
            <a:gdLst/>
            <a:ahLst/>
            <a:cxnLst/>
            <a:rect l="l" t="t" r="r" b="b"/>
            <a:pathLst>
              <a:path w="2727189" h="2786400">
                <a:moveTo>
                  <a:pt x="0" y="0"/>
                </a:moveTo>
                <a:lnTo>
                  <a:pt x="2727189" y="0"/>
                </a:lnTo>
                <a:lnTo>
                  <a:pt x="2727189" y="2786400"/>
                </a:lnTo>
                <a:lnTo>
                  <a:pt x="0" y="2786400"/>
                </a:lnTo>
                <a:lnTo>
                  <a:pt x="0" y="0"/>
                </a:lnTo>
                <a:close/>
              </a:path>
            </a:pathLst>
          </a:custGeom>
          <a:blipFill>
            <a:blip r:embed="rId8"/>
            <a:stretch>
              <a:fillRect/>
            </a:stretch>
          </a:blipFill>
        </p:spPr>
      </p:sp>
      <p:sp>
        <p:nvSpPr>
          <p:cNvPr id="20" name="Freeform 20"/>
          <p:cNvSpPr/>
          <p:nvPr/>
        </p:nvSpPr>
        <p:spPr>
          <a:xfrm>
            <a:off x="14097212" y="-1130930"/>
            <a:ext cx="1953953" cy="1957348"/>
          </a:xfrm>
          <a:custGeom>
            <a:avLst/>
            <a:gdLst/>
            <a:ahLst/>
            <a:cxnLst/>
            <a:rect l="l" t="t" r="r" b="b"/>
            <a:pathLst>
              <a:path w="1953953" h="1957348">
                <a:moveTo>
                  <a:pt x="0" y="0"/>
                </a:moveTo>
                <a:lnTo>
                  <a:pt x="1953952" y="0"/>
                </a:lnTo>
                <a:lnTo>
                  <a:pt x="1953952" y="1957348"/>
                </a:lnTo>
                <a:lnTo>
                  <a:pt x="0" y="1957348"/>
                </a:lnTo>
                <a:lnTo>
                  <a:pt x="0" y="0"/>
                </a:lnTo>
                <a:close/>
              </a:path>
            </a:pathLst>
          </a:custGeom>
          <a:blipFill>
            <a:blip r:embed="rId11"/>
            <a:stretch>
              <a:fillRect/>
            </a:stretch>
          </a:blipFill>
        </p:spPr>
      </p:sp>
      <p:sp>
        <p:nvSpPr>
          <p:cNvPr id="21" name="Freeform 21"/>
          <p:cNvSpPr/>
          <p:nvPr/>
        </p:nvSpPr>
        <p:spPr>
          <a:xfrm rot="-5400000">
            <a:off x="16566211" y="2248977"/>
            <a:ext cx="3814287" cy="3475769"/>
          </a:xfrm>
          <a:custGeom>
            <a:avLst/>
            <a:gdLst/>
            <a:ahLst/>
            <a:cxnLst/>
            <a:rect l="l" t="t" r="r" b="b"/>
            <a:pathLst>
              <a:path w="3814287" h="3475769">
                <a:moveTo>
                  <a:pt x="0" y="0"/>
                </a:moveTo>
                <a:lnTo>
                  <a:pt x="3814287" y="0"/>
                </a:lnTo>
                <a:lnTo>
                  <a:pt x="3814287" y="3475769"/>
                </a:lnTo>
                <a:lnTo>
                  <a:pt x="0" y="3475769"/>
                </a:lnTo>
                <a:lnTo>
                  <a:pt x="0" y="0"/>
                </a:lnTo>
                <a:close/>
              </a:path>
            </a:pathLst>
          </a:custGeom>
          <a:blipFill>
            <a:blip r:embed="rId4"/>
            <a:stretch>
              <a:fillRect/>
            </a:stretch>
          </a:blipFill>
        </p:spPr>
      </p:sp>
      <p:sp>
        <p:nvSpPr>
          <p:cNvPr id="22" name="Freeform 22"/>
          <p:cNvSpPr/>
          <p:nvPr/>
        </p:nvSpPr>
        <p:spPr>
          <a:xfrm rot="4799014">
            <a:off x="10665800" y="9052389"/>
            <a:ext cx="4502307" cy="47021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6"/>
            <a:stretch>
              <a:fillRect/>
            </a:stretch>
          </a:blipFill>
        </p:spPr>
      </p:sp>
      <p:sp>
        <p:nvSpPr>
          <p:cNvPr id="23" name="Freeform 23"/>
          <p:cNvSpPr/>
          <p:nvPr/>
        </p:nvSpPr>
        <p:spPr>
          <a:xfrm>
            <a:off x="-2124448" y="5143500"/>
            <a:ext cx="3215383" cy="3191267"/>
          </a:xfrm>
          <a:custGeom>
            <a:avLst/>
            <a:gdLst/>
            <a:ahLst/>
            <a:cxnLst/>
            <a:rect l="l" t="t" r="r" b="b"/>
            <a:pathLst>
              <a:path w="3215383" h="3191267">
                <a:moveTo>
                  <a:pt x="0" y="0"/>
                </a:moveTo>
                <a:lnTo>
                  <a:pt x="3215382" y="0"/>
                </a:lnTo>
                <a:lnTo>
                  <a:pt x="3215382" y="3191267"/>
                </a:lnTo>
                <a:lnTo>
                  <a:pt x="0" y="3191267"/>
                </a:lnTo>
                <a:lnTo>
                  <a:pt x="0" y="0"/>
                </a:lnTo>
                <a:close/>
              </a:path>
            </a:pathLst>
          </a:custGeom>
          <a:blipFill>
            <a:blip r:embed="rId5"/>
            <a:stretch>
              <a:fillRect/>
            </a:stretch>
          </a:blipFill>
        </p:spPr>
      </p:sp>
      <p:sp>
        <p:nvSpPr>
          <p:cNvPr id="24" name="Freeform 24"/>
          <p:cNvSpPr/>
          <p:nvPr/>
        </p:nvSpPr>
        <p:spPr>
          <a:xfrm>
            <a:off x="15735306" y="8215977"/>
            <a:ext cx="3493221" cy="3467022"/>
          </a:xfrm>
          <a:custGeom>
            <a:avLst/>
            <a:gdLst/>
            <a:ahLst/>
            <a:cxnLst/>
            <a:rect l="l" t="t" r="r" b="b"/>
            <a:pathLst>
              <a:path w="3493221" h="3467022">
                <a:moveTo>
                  <a:pt x="0" y="0"/>
                </a:moveTo>
                <a:lnTo>
                  <a:pt x="3493221" y="0"/>
                </a:lnTo>
                <a:lnTo>
                  <a:pt x="3493221" y="3467021"/>
                </a:lnTo>
                <a:lnTo>
                  <a:pt x="0" y="3467021"/>
                </a:lnTo>
                <a:lnTo>
                  <a:pt x="0" y="0"/>
                </a:lnTo>
                <a:close/>
              </a:path>
            </a:pathLst>
          </a:custGeom>
          <a:blipFill>
            <a:blip r:embed="rId12"/>
            <a:stretch>
              <a:fillRect/>
            </a:stretch>
          </a:blipFill>
        </p:spPr>
      </p:sp>
      <p:sp>
        <p:nvSpPr>
          <p:cNvPr id="25" name="TextBox 25"/>
          <p:cNvSpPr txBox="1"/>
          <p:nvPr/>
        </p:nvSpPr>
        <p:spPr>
          <a:xfrm>
            <a:off x="3724139" y="7264881"/>
            <a:ext cx="10968713" cy="517257"/>
          </a:xfrm>
          <a:prstGeom prst="rect">
            <a:avLst/>
          </a:prstGeom>
        </p:spPr>
        <p:txBody>
          <a:bodyPr lIns="0" tIns="0" rIns="0" bIns="0" rtlCol="0" anchor="t">
            <a:spAutoFit/>
          </a:bodyPr>
          <a:lstStyle/>
          <a:p>
            <a:pPr algn="ctr">
              <a:lnSpc>
                <a:spcPts val="3863"/>
              </a:lnSpc>
            </a:pPr>
            <a:r>
              <a:rPr lang="en-US" sz="4199" b="1" spc="-75">
                <a:solidFill>
                  <a:srgbClr val="3B3A3A"/>
                </a:solidFill>
                <a:latin typeface="Calibri" panose="020F0502020204030204" pitchFamily="34" charset="0"/>
                <a:ea typeface="Codec Pro"/>
                <a:cs typeface="Calibri" panose="020F0502020204030204" pitchFamily="34" charset="0"/>
                <a:sym typeface="Codec Pro"/>
              </a:rPr>
              <a:t>MÃ HỌC PHẦN: NNY616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F288-729C-F61C-16EF-54B37FA281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CCECC0-B512-1169-3953-2A9094E7888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3" name="Group 3">
            <a:extLst>
              <a:ext uri="{FF2B5EF4-FFF2-40B4-BE49-F238E27FC236}">
                <a16:creationId xmlns:a16="http://schemas.microsoft.com/office/drawing/2014/main" id="{AECC7FFD-053A-EF59-C5CF-AE5DE0887AF2}"/>
              </a:ext>
            </a:extLst>
          </p:cNvPr>
          <p:cNvGrpSpPr/>
          <p:nvPr/>
        </p:nvGrpSpPr>
        <p:grpSpPr>
          <a:xfrm>
            <a:off x="808107" y="2468757"/>
            <a:ext cx="8099057" cy="6939968"/>
            <a:chOff x="0" y="0"/>
            <a:chExt cx="3503543" cy="1346804"/>
          </a:xfrm>
        </p:grpSpPr>
        <p:sp>
          <p:nvSpPr>
            <p:cNvPr id="4" name="Freeform 4">
              <a:extLst>
                <a:ext uri="{FF2B5EF4-FFF2-40B4-BE49-F238E27FC236}">
                  <a16:creationId xmlns:a16="http://schemas.microsoft.com/office/drawing/2014/main" id="{2B76F8CD-9BE0-DBEB-7DAF-E9A5811E2861}"/>
                </a:ext>
              </a:extLst>
            </p:cNvPr>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chemeClr val="accent3">
                <a:lumMod val="60000"/>
                <a:lumOff val="40000"/>
              </a:schemeClr>
            </a:solidFill>
            <a:ln cap="rnd">
              <a:noFill/>
              <a:prstDash val="solid"/>
              <a:round/>
            </a:ln>
          </p:spPr>
        </p:sp>
        <p:sp>
          <p:nvSpPr>
            <p:cNvPr id="5" name="TextBox 5">
              <a:extLst>
                <a:ext uri="{FF2B5EF4-FFF2-40B4-BE49-F238E27FC236}">
                  <a16:creationId xmlns:a16="http://schemas.microsoft.com/office/drawing/2014/main" id="{5F73AA57-0445-2359-F341-9FE5524510E7}"/>
                </a:ext>
              </a:extLst>
            </p:cNvPr>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C869430B-D53A-3D2A-8E2B-F2D19A61509A}"/>
              </a:ext>
            </a:extLst>
          </p:cNvPr>
          <p:cNvSpPr txBox="1"/>
          <p:nvPr/>
        </p:nvSpPr>
        <p:spPr>
          <a:xfrm>
            <a:off x="-721941" y="2674488"/>
            <a:ext cx="11468328" cy="729752"/>
          </a:xfrm>
          <a:prstGeom prst="rect">
            <a:avLst/>
          </a:prstGeom>
        </p:spPr>
        <p:txBody>
          <a:bodyPr lIns="0" tIns="0" rIns="0" bIns="0" rtlCol="0" anchor="t">
            <a:spAutoFit/>
          </a:bodyPr>
          <a:lstStyle/>
          <a:p>
            <a:pPr algn="ctr">
              <a:lnSpc>
                <a:spcPts val="5520"/>
              </a:lnSpc>
            </a:pP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Miễn</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dịch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bẩm</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sinh</a:t>
            </a:r>
            <a:endParaRPr lang="en-US" sz="5000" b="1" spc="-108" dirty="0">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8" name="Freeform 8">
            <a:extLst>
              <a:ext uri="{FF2B5EF4-FFF2-40B4-BE49-F238E27FC236}">
                <a16:creationId xmlns:a16="http://schemas.microsoft.com/office/drawing/2014/main" id="{6CFC09CB-473D-E3F6-63EB-3BE6B1135C1D}"/>
              </a:ext>
            </a:extLst>
          </p:cNvPr>
          <p:cNvSpPr/>
          <p:nvPr/>
        </p:nvSpPr>
        <p:spPr>
          <a:xfrm>
            <a:off x="15655893" y="0"/>
            <a:ext cx="2632107" cy="2329192"/>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4"/>
            <a:stretch>
              <a:fillRect/>
            </a:stretch>
          </a:blipFill>
        </p:spPr>
      </p:sp>
      <p:grpSp>
        <p:nvGrpSpPr>
          <p:cNvPr id="9" name="Group 3">
            <a:extLst>
              <a:ext uri="{FF2B5EF4-FFF2-40B4-BE49-F238E27FC236}">
                <a16:creationId xmlns:a16="http://schemas.microsoft.com/office/drawing/2014/main" id="{E40AC8F6-0FB9-F421-B8DF-E65A96B5AC5B}"/>
              </a:ext>
            </a:extLst>
          </p:cNvPr>
          <p:cNvGrpSpPr/>
          <p:nvPr/>
        </p:nvGrpSpPr>
        <p:grpSpPr>
          <a:xfrm>
            <a:off x="9753133" y="2468757"/>
            <a:ext cx="8192893" cy="6939968"/>
            <a:chOff x="0" y="0"/>
            <a:chExt cx="3503543" cy="1346804"/>
          </a:xfrm>
        </p:grpSpPr>
        <p:sp>
          <p:nvSpPr>
            <p:cNvPr id="10" name="Freeform 4">
              <a:extLst>
                <a:ext uri="{FF2B5EF4-FFF2-40B4-BE49-F238E27FC236}">
                  <a16:creationId xmlns:a16="http://schemas.microsoft.com/office/drawing/2014/main" id="{A34F3FDE-6A4E-852F-1E51-5EA82666BE55}"/>
                </a:ext>
              </a:extLst>
            </p:cNvPr>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rgbClr val="C9D5DD"/>
            </a:solidFill>
            <a:ln cap="rnd">
              <a:noFill/>
              <a:prstDash val="solid"/>
              <a:round/>
            </a:ln>
          </p:spPr>
        </p:sp>
        <p:sp>
          <p:nvSpPr>
            <p:cNvPr id="11" name="TextBox 5">
              <a:extLst>
                <a:ext uri="{FF2B5EF4-FFF2-40B4-BE49-F238E27FC236}">
                  <a16:creationId xmlns:a16="http://schemas.microsoft.com/office/drawing/2014/main" id="{ECD0ADCA-C59E-B12B-65B9-CC1856B67EB7}"/>
                </a:ext>
              </a:extLst>
            </p:cNvPr>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12" name="TextBox 6">
            <a:extLst>
              <a:ext uri="{FF2B5EF4-FFF2-40B4-BE49-F238E27FC236}">
                <a16:creationId xmlns:a16="http://schemas.microsoft.com/office/drawing/2014/main" id="{DDB1963D-86F2-4406-9D7B-2D6C54ECDF98}"/>
              </a:ext>
            </a:extLst>
          </p:cNvPr>
          <p:cNvSpPr txBox="1"/>
          <p:nvPr/>
        </p:nvSpPr>
        <p:spPr>
          <a:xfrm>
            <a:off x="9644957" y="2672117"/>
            <a:ext cx="8384786" cy="732123"/>
          </a:xfrm>
          <a:prstGeom prst="rect">
            <a:avLst/>
          </a:prstGeom>
        </p:spPr>
        <p:txBody>
          <a:bodyPr wrap="square" lIns="0" tIns="0" rIns="0" bIns="0" rtlCol="0" anchor="t">
            <a:spAutoFit/>
          </a:bodyPr>
          <a:lstStyle/>
          <a:p>
            <a:pPr algn="ctr">
              <a:lnSpc>
                <a:spcPts val="5520"/>
              </a:lnSpc>
            </a:pP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Miễn</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dịch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thích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ứng</a:t>
            </a:r>
            <a:endParaRPr lang="en-US" sz="5000" b="1" spc="-108" dirty="0">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13" name="Rectangle 12">
            <a:extLst>
              <a:ext uri="{FF2B5EF4-FFF2-40B4-BE49-F238E27FC236}">
                <a16:creationId xmlns:a16="http://schemas.microsoft.com/office/drawing/2014/main" id="{9DF83359-5610-B9BF-AAA0-DF4497811502}"/>
              </a:ext>
            </a:extLst>
          </p:cNvPr>
          <p:cNvSpPr/>
          <p:nvPr/>
        </p:nvSpPr>
        <p:spPr>
          <a:xfrm>
            <a:off x="10319163" y="3607600"/>
            <a:ext cx="7036373" cy="5478423"/>
          </a:xfrm>
          <a:prstGeom prst="rect">
            <a:avLst/>
          </a:prstGeom>
        </p:spPr>
        <p:txBody>
          <a:bodyPr wrap="square">
            <a:spAutoFit/>
          </a:bodyPr>
          <a:lstStyle/>
          <a:p>
            <a:r>
              <a:rPr lang="en-US" sz="3500" dirty="0" err="1">
                <a:ea typeface="Calibri" panose="020F0502020204030204" pitchFamily="34" charset="0"/>
              </a:rPr>
              <a:t>Miễn</a:t>
            </a:r>
            <a:r>
              <a:rPr lang="en-US" sz="3500" dirty="0">
                <a:ea typeface="Calibri" panose="020F0502020204030204" pitchFamily="34" charset="0"/>
              </a:rPr>
              <a:t> </a:t>
            </a:r>
            <a:r>
              <a:rPr lang="en-US" sz="3500" dirty="0" err="1">
                <a:ea typeface="Calibri" panose="020F0502020204030204" pitchFamily="34" charset="0"/>
              </a:rPr>
              <a:t>dịch</a:t>
            </a:r>
            <a:r>
              <a:rPr lang="en-US" sz="3500" dirty="0">
                <a:ea typeface="Calibri" panose="020F0502020204030204" pitchFamily="34" charset="0"/>
              </a:rPr>
              <a:t> </a:t>
            </a:r>
            <a:r>
              <a:rPr lang="en-US" sz="3500" dirty="0" err="1">
                <a:ea typeface="Calibri" panose="020F0502020204030204" pitchFamily="34" charset="0"/>
              </a:rPr>
              <a:t>chủ</a:t>
            </a:r>
            <a:r>
              <a:rPr lang="en-US" sz="3500" dirty="0">
                <a:ea typeface="Calibri" panose="020F0502020204030204" pitchFamily="34" charset="0"/>
              </a:rPr>
              <a:t> </a:t>
            </a:r>
            <a:r>
              <a:rPr lang="en-US" sz="3500" dirty="0" err="1">
                <a:ea typeface="Calibri" panose="020F0502020204030204" pitchFamily="34" charset="0"/>
              </a:rPr>
              <a:t>lực</a:t>
            </a:r>
            <a:r>
              <a:rPr lang="en-US" sz="3500" dirty="0">
                <a:ea typeface="Calibri" panose="020F0502020204030204" pitchFamily="34" charset="0"/>
              </a:rPr>
              <a:t> qua </a:t>
            </a:r>
            <a:r>
              <a:rPr lang="en-US" sz="3500" dirty="0" err="1">
                <a:ea typeface="Calibri" panose="020F0502020204030204" pitchFamily="34" charset="0"/>
              </a:rPr>
              <a:t>trung</a:t>
            </a:r>
            <a:r>
              <a:rPr lang="en-US" sz="3500" dirty="0">
                <a:ea typeface="Calibri" panose="020F0502020204030204" pitchFamily="34" charset="0"/>
              </a:rPr>
              <a:t> </a:t>
            </a:r>
            <a:r>
              <a:rPr lang="en-US" sz="3500" dirty="0" err="1">
                <a:ea typeface="Calibri" panose="020F0502020204030204" pitchFamily="34" charset="0"/>
              </a:rPr>
              <a:t>gian</a:t>
            </a:r>
            <a:r>
              <a:rPr lang="en-US" sz="3500" dirty="0">
                <a:ea typeface="Calibri" panose="020F0502020204030204" pitchFamily="34" charset="0"/>
              </a:rPr>
              <a:t> </a:t>
            </a:r>
            <a:r>
              <a:rPr lang="en-US" sz="3500" dirty="0" err="1">
                <a:ea typeface="Calibri" panose="020F0502020204030204" pitchFamily="34" charset="0"/>
              </a:rPr>
              <a:t>tế</a:t>
            </a:r>
            <a:r>
              <a:rPr lang="en-US" sz="3500" dirty="0">
                <a:ea typeface="Calibri" panose="020F0502020204030204" pitchFamily="34" charset="0"/>
              </a:rPr>
              <a:t> </a:t>
            </a:r>
            <a:r>
              <a:rPr lang="en-US" sz="3500" dirty="0" err="1">
                <a:ea typeface="Calibri" panose="020F0502020204030204" pitchFamily="34" charset="0"/>
              </a:rPr>
              <a:t>bào</a:t>
            </a:r>
            <a:r>
              <a:rPr lang="en-US" sz="3500" dirty="0">
                <a:ea typeface="Calibri" panose="020F0502020204030204" pitchFamily="34" charset="0"/>
              </a:rPr>
              <a:t> </a:t>
            </a:r>
            <a:r>
              <a:rPr lang="en-US" sz="3500" dirty="0" err="1">
                <a:ea typeface="Calibri" panose="020F0502020204030204" pitchFamily="34" charset="0"/>
              </a:rPr>
              <a:t>theo</a:t>
            </a:r>
            <a:r>
              <a:rPr lang="en-US" sz="3500" dirty="0">
                <a:ea typeface="Calibri" panose="020F0502020204030204" pitchFamily="34" charset="0"/>
              </a:rPr>
              <a:t> </a:t>
            </a:r>
            <a:r>
              <a:rPr lang="en-US" sz="3500" dirty="0" err="1">
                <a:ea typeface="Calibri" panose="020F0502020204030204" pitchFamily="34" charset="0"/>
              </a:rPr>
              <a:t>cơ</a:t>
            </a:r>
            <a:r>
              <a:rPr lang="en-US" sz="3500" dirty="0">
                <a:ea typeface="Calibri" panose="020F0502020204030204" pitchFamily="34" charset="0"/>
              </a:rPr>
              <a:t> </a:t>
            </a:r>
            <a:r>
              <a:rPr lang="en-US" sz="3500" dirty="0" err="1">
                <a:ea typeface="Calibri" panose="020F0502020204030204" pitchFamily="34" charset="0"/>
              </a:rPr>
              <a:t>chế</a:t>
            </a:r>
            <a:r>
              <a:rPr lang="en-US" sz="3500" dirty="0">
                <a:ea typeface="Calibri" panose="020F0502020204030204" pitchFamily="34" charset="0"/>
              </a:rPr>
              <a:t>:</a:t>
            </a:r>
          </a:p>
          <a:p>
            <a:r>
              <a:rPr lang="en-US" sz="3500" dirty="0"/>
              <a:t>+ </a:t>
            </a:r>
            <a:r>
              <a:rPr lang="en-US" sz="3500" dirty="0" err="1"/>
              <a:t>Tế</a:t>
            </a:r>
            <a:r>
              <a:rPr lang="en-US" sz="3500" dirty="0"/>
              <a:t> </a:t>
            </a:r>
            <a:r>
              <a:rPr lang="en-US" sz="3500" dirty="0" err="1"/>
              <a:t>bào</a:t>
            </a:r>
            <a:r>
              <a:rPr lang="en-US" sz="3500" dirty="0"/>
              <a:t> Th1 </a:t>
            </a:r>
            <a:r>
              <a:rPr lang="en-US" sz="3500" dirty="0" err="1"/>
              <a:t>biệt</a:t>
            </a:r>
            <a:r>
              <a:rPr lang="en-US" sz="3500" dirty="0"/>
              <a:t> </a:t>
            </a:r>
            <a:r>
              <a:rPr lang="en-US" sz="3500" dirty="0" err="1"/>
              <a:t>hóa</a:t>
            </a:r>
            <a:r>
              <a:rPr lang="en-US" sz="3500" dirty="0"/>
              <a:t> (do IL-12) </a:t>
            </a:r>
          </a:p>
          <a:p>
            <a:r>
              <a:rPr lang="en-US" sz="3500" dirty="0"/>
              <a:t>+ Th1 </a:t>
            </a:r>
            <a:r>
              <a:rPr lang="en-US" sz="3500" dirty="0" err="1"/>
              <a:t>tiết</a:t>
            </a:r>
            <a:r>
              <a:rPr lang="en-US" sz="3500" dirty="0"/>
              <a:t> IFN-y (</a:t>
            </a:r>
            <a:r>
              <a:rPr lang="en-US" sz="3500" dirty="0" err="1"/>
              <a:t>hoạt</a:t>
            </a:r>
            <a:r>
              <a:rPr lang="en-US" sz="3500" dirty="0"/>
              <a:t> </a:t>
            </a:r>
            <a:r>
              <a:rPr lang="en-US" sz="3500" dirty="0" err="1"/>
              <a:t>hóa</a:t>
            </a:r>
            <a:r>
              <a:rPr lang="en-US" sz="3500" dirty="0"/>
              <a:t> </a:t>
            </a:r>
            <a:r>
              <a:rPr lang="en-US" sz="3500" dirty="0" err="1"/>
              <a:t>đại</a:t>
            </a:r>
            <a:r>
              <a:rPr lang="en-US" sz="3500" dirty="0"/>
              <a:t> </a:t>
            </a:r>
            <a:r>
              <a:rPr lang="en-US" sz="3500" dirty="0" err="1"/>
              <a:t>thực</a:t>
            </a:r>
            <a:r>
              <a:rPr lang="en-US" sz="3500" dirty="0"/>
              <a:t> </a:t>
            </a:r>
            <a:r>
              <a:rPr lang="en-US" sz="3500" dirty="0" err="1"/>
              <a:t>bào</a:t>
            </a:r>
            <a:r>
              <a:rPr lang="en-US" sz="3500" dirty="0"/>
              <a:t> </a:t>
            </a:r>
            <a:r>
              <a:rPr lang="en-US" sz="3500" dirty="0" err="1"/>
              <a:t>mạnh</a:t>
            </a:r>
            <a:r>
              <a:rPr lang="en-US" sz="3500" dirty="0"/>
              <a:t> </a:t>
            </a:r>
            <a:r>
              <a:rPr lang="en-US" sz="3500" dirty="0" err="1"/>
              <a:t>mẽ</a:t>
            </a:r>
            <a:r>
              <a:rPr lang="en-US" sz="3500" dirty="0"/>
              <a:t>)</a:t>
            </a:r>
          </a:p>
          <a:p>
            <a:r>
              <a:rPr lang="en-US" sz="3500" dirty="0"/>
              <a:t>+ </a:t>
            </a:r>
            <a:r>
              <a:rPr lang="en-US" sz="3500" dirty="0" err="1"/>
              <a:t>Đại</a:t>
            </a:r>
            <a:r>
              <a:rPr lang="en-US" sz="3500" dirty="0"/>
              <a:t> </a:t>
            </a:r>
            <a:r>
              <a:rPr lang="en-US" sz="3500" dirty="0" err="1"/>
              <a:t>thực</a:t>
            </a:r>
            <a:r>
              <a:rPr lang="en-US" sz="3500" dirty="0"/>
              <a:t> </a:t>
            </a:r>
            <a:r>
              <a:rPr lang="en-US" sz="3500" dirty="0" err="1"/>
              <a:t>bào</a:t>
            </a:r>
            <a:r>
              <a:rPr lang="en-US" sz="3500" dirty="0"/>
              <a:t> </a:t>
            </a:r>
            <a:r>
              <a:rPr lang="en-US" sz="3500" dirty="0" err="1"/>
              <a:t>tiêu</a:t>
            </a:r>
            <a:r>
              <a:rPr lang="en-US" sz="3500" dirty="0"/>
              <a:t> </a:t>
            </a:r>
            <a:r>
              <a:rPr lang="en-US" sz="3500" dirty="0" err="1"/>
              <a:t>diệt</a:t>
            </a:r>
            <a:r>
              <a:rPr lang="en-US" sz="3500" dirty="0"/>
              <a:t> </a:t>
            </a:r>
            <a:r>
              <a:rPr lang="en-US" sz="3500" dirty="0" err="1"/>
              <a:t>vk</a:t>
            </a:r>
            <a:r>
              <a:rPr lang="en-US" sz="3500" dirty="0"/>
              <a:t> </a:t>
            </a:r>
            <a:r>
              <a:rPr lang="en-US" sz="3500" dirty="0" err="1"/>
              <a:t>ẩn</a:t>
            </a:r>
            <a:r>
              <a:rPr lang="en-US" sz="3500" dirty="0"/>
              <a:t> </a:t>
            </a:r>
            <a:r>
              <a:rPr lang="en-US" sz="3500" dirty="0" err="1"/>
              <a:t>náu</a:t>
            </a:r>
            <a:endParaRPr lang="en-US" sz="3500" dirty="0"/>
          </a:p>
          <a:p>
            <a:r>
              <a:rPr lang="en-US" sz="3500" dirty="0"/>
              <a:t>+ </a:t>
            </a:r>
            <a:r>
              <a:rPr lang="en-US" sz="3500" dirty="0" err="1"/>
              <a:t>Tế</a:t>
            </a:r>
            <a:r>
              <a:rPr lang="en-US" sz="3500" dirty="0"/>
              <a:t> </a:t>
            </a:r>
            <a:r>
              <a:rPr lang="en-US" sz="3500" dirty="0" err="1"/>
              <a:t>bào</a:t>
            </a:r>
            <a:r>
              <a:rPr lang="en-US" sz="3500" dirty="0"/>
              <a:t> T </a:t>
            </a:r>
            <a:r>
              <a:rPr lang="en-US" sz="3500" dirty="0" err="1"/>
              <a:t>độc</a:t>
            </a:r>
            <a:r>
              <a:rPr lang="en-US" sz="3500" dirty="0"/>
              <a:t> (CTL) </a:t>
            </a:r>
            <a:r>
              <a:rPr lang="en-US" sz="3500" dirty="0" err="1"/>
              <a:t>tiêu</a:t>
            </a:r>
            <a:r>
              <a:rPr lang="en-US" sz="3500" dirty="0"/>
              <a:t> </a:t>
            </a:r>
            <a:r>
              <a:rPr lang="en-US" sz="3500" dirty="0" err="1"/>
              <a:t>diệt</a:t>
            </a:r>
            <a:r>
              <a:rPr lang="en-US" sz="3500" dirty="0"/>
              <a:t> </a:t>
            </a:r>
            <a:r>
              <a:rPr lang="en-US" sz="3500" dirty="0" err="1"/>
              <a:t>tế</a:t>
            </a:r>
            <a:r>
              <a:rPr lang="en-US" sz="3500" dirty="0"/>
              <a:t> </a:t>
            </a:r>
            <a:r>
              <a:rPr lang="en-US" sz="3500" dirty="0" err="1"/>
              <a:t>bào</a:t>
            </a:r>
            <a:r>
              <a:rPr lang="en-US" sz="3500" dirty="0"/>
              <a:t> </a:t>
            </a:r>
            <a:r>
              <a:rPr lang="en-US" sz="3500" dirty="0" err="1"/>
              <a:t>nhiễm</a:t>
            </a:r>
            <a:r>
              <a:rPr lang="en-US" sz="3500" dirty="0"/>
              <a:t> (MHC I)</a:t>
            </a:r>
          </a:p>
          <a:p>
            <a:r>
              <a:rPr lang="en-US" sz="3500" dirty="0"/>
              <a:t>+ </a:t>
            </a:r>
            <a:r>
              <a:rPr lang="en-US" sz="3500" dirty="0" err="1"/>
              <a:t>Hình</a:t>
            </a:r>
            <a:r>
              <a:rPr lang="en-US" sz="3500" dirty="0"/>
              <a:t> </a:t>
            </a:r>
            <a:r>
              <a:rPr lang="en-US" sz="3500" dirty="0" err="1"/>
              <a:t>thành</a:t>
            </a:r>
            <a:r>
              <a:rPr lang="en-US" sz="3500" dirty="0"/>
              <a:t> U </a:t>
            </a:r>
            <a:r>
              <a:rPr lang="en-US" sz="3500" dirty="0" err="1"/>
              <a:t>hạt</a:t>
            </a:r>
            <a:r>
              <a:rPr lang="en-US" sz="3500" dirty="0"/>
              <a:t> (</a:t>
            </a:r>
            <a:r>
              <a:rPr lang="en-US" sz="3500" dirty="0" err="1"/>
              <a:t>Nhiễm</a:t>
            </a:r>
            <a:r>
              <a:rPr lang="en-US" sz="3500" dirty="0"/>
              <a:t> </a:t>
            </a:r>
            <a:r>
              <a:rPr lang="en-US" sz="3500" dirty="0" err="1"/>
              <a:t>trùng</a:t>
            </a:r>
            <a:r>
              <a:rPr lang="en-US" sz="3500" dirty="0"/>
              <a:t> </a:t>
            </a:r>
            <a:r>
              <a:rPr lang="en-US" sz="3500" dirty="0" err="1"/>
              <a:t>mãn</a:t>
            </a:r>
            <a:r>
              <a:rPr lang="en-US" sz="3500" dirty="0"/>
              <a:t> </a:t>
            </a:r>
            <a:r>
              <a:rPr lang="en-US" sz="3500" dirty="0" err="1"/>
              <a:t>tính</a:t>
            </a:r>
            <a:r>
              <a:rPr lang="en-US" sz="3500" dirty="0"/>
              <a:t>. VD: </a:t>
            </a:r>
            <a:r>
              <a:rPr lang="en-US" sz="3500" dirty="0" err="1"/>
              <a:t>lao</a:t>
            </a:r>
            <a:r>
              <a:rPr lang="en-US" sz="3500" dirty="0"/>
              <a:t>,...)</a:t>
            </a:r>
          </a:p>
        </p:txBody>
      </p:sp>
      <p:sp>
        <p:nvSpPr>
          <p:cNvPr id="14" name="Rectangle 13">
            <a:extLst>
              <a:ext uri="{FF2B5EF4-FFF2-40B4-BE49-F238E27FC236}">
                <a16:creationId xmlns:a16="http://schemas.microsoft.com/office/drawing/2014/main" id="{6655B7EF-7CA9-99CD-1CF8-4C043066C992}"/>
              </a:ext>
            </a:extLst>
          </p:cNvPr>
          <p:cNvSpPr/>
          <p:nvPr/>
        </p:nvSpPr>
        <p:spPr>
          <a:xfrm>
            <a:off x="1080667" y="3833383"/>
            <a:ext cx="7553935" cy="5478423"/>
          </a:xfrm>
          <a:prstGeom prst="rect">
            <a:avLst/>
          </a:prstGeom>
        </p:spPr>
        <p:txBody>
          <a:bodyPr wrap="square">
            <a:spAutoFit/>
          </a:bodyPr>
          <a:lstStyle/>
          <a:p>
            <a:r>
              <a:rPr lang="en-US" sz="3500" dirty="0">
                <a:latin typeface="Calibri" panose="020F0502020204030204" pitchFamily="34" charset="0"/>
                <a:cs typeface="Calibri" panose="020F0502020204030204" pitchFamily="34" charset="0"/>
              </a:rPr>
              <a:t>N</a:t>
            </a:r>
            <a:r>
              <a:rPr lang="vi-VN" sz="3500" dirty="0">
                <a:latin typeface="Calibri" panose="020F0502020204030204" pitchFamily="34" charset="0"/>
                <a:cs typeface="Calibri" panose="020F0502020204030204" pitchFamily="34" charset="0"/>
              </a:rPr>
              <a:t>hiều vi khuẩn nội bào có cơ chế ức chế sự tiêu diệt bên trong đại thực bào. </a:t>
            </a:r>
            <a:endParaRPr lang="en-US" sz="3500" dirty="0">
              <a:latin typeface="Calibri" panose="020F0502020204030204" pitchFamily="34" charset="0"/>
              <a:cs typeface="Calibri" panose="020F0502020204030204" pitchFamily="34" charset="0"/>
            </a:endParaRPr>
          </a:p>
          <a:p>
            <a:r>
              <a:rPr lang="vi-VN" sz="3500" dirty="0">
                <a:latin typeface="Calibri" panose="020F0502020204030204" pitchFamily="34" charset="0"/>
                <a:cs typeface="Calibri" panose="020F0502020204030204" pitchFamily="34" charset="0"/>
              </a:rPr>
              <a:t>Tế bào NK</a:t>
            </a:r>
            <a:r>
              <a:rPr lang="en-US" sz="3500" dirty="0">
                <a:latin typeface="Calibri" panose="020F0502020204030204" pitchFamily="34" charset="0"/>
                <a:cs typeface="Calibri" panose="020F0502020204030204" pitchFamily="34" charset="0"/>
              </a:rPr>
              <a:t>:</a:t>
            </a:r>
          </a:p>
          <a:p>
            <a:r>
              <a:rPr lang="en-US" sz="3500" dirty="0">
                <a:latin typeface="Calibri" panose="020F0502020204030204" pitchFamily="34" charset="0"/>
                <a:cs typeface="Calibri" panose="020F0502020204030204" pitchFamily="34" charset="0"/>
              </a:rPr>
              <a:t>+ Đ</a:t>
            </a:r>
            <a:r>
              <a:rPr lang="vi-VN" sz="3500" dirty="0">
                <a:latin typeface="Calibri" panose="020F0502020204030204" pitchFamily="34" charset="0"/>
                <a:cs typeface="Calibri" panose="020F0502020204030204" pitchFamily="34" charset="0"/>
              </a:rPr>
              <a:t>ược hoạt hóa bởi các cytokine (như IL-12 do đại thực bào tiết ra) </a:t>
            </a:r>
            <a:endParaRPr lang="en-US" sz="3500" dirty="0">
              <a:latin typeface="Calibri" panose="020F0502020204030204" pitchFamily="34" charset="0"/>
              <a:cs typeface="Calibri" panose="020F0502020204030204" pitchFamily="34" charset="0"/>
            </a:endParaRPr>
          </a:p>
          <a:p>
            <a:r>
              <a:rPr lang="en-US" sz="3500" dirty="0">
                <a:latin typeface="Calibri" panose="020F0502020204030204" pitchFamily="34" charset="0"/>
                <a:cs typeface="Calibri" panose="020F0502020204030204" pitchFamily="34" charset="0"/>
              </a:rPr>
              <a:t>+ T</a:t>
            </a:r>
            <a:r>
              <a:rPr lang="vi-VN" sz="3500" dirty="0">
                <a:latin typeface="Calibri" panose="020F0502020204030204" pitchFamily="34" charset="0"/>
                <a:cs typeface="Calibri" panose="020F0502020204030204" pitchFamily="34" charset="0"/>
              </a:rPr>
              <a:t>iết ra IFN-</a:t>
            </a:r>
            <a:r>
              <a:rPr lang="el-GR" sz="3500" dirty="0">
                <a:latin typeface="Calibri" panose="020F0502020204030204" pitchFamily="34" charset="0"/>
                <a:cs typeface="Calibri" panose="020F0502020204030204" pitchFamily="34" charset="0"/>
              </a:rPr>
              <a:t>γ </a:t>
            </a:r>
            <a:r>
              <a:rPr lang="vi-VN" sz="3500" dirty="0">
                <a:latin typeface="Calibri" panose="020F0502020204030204" pitchFamily="34" charset="0"/>
                <a:cs typeface="Calibri" panose="020F0502020204030204" pitchFamily="34" charset="0"/>
              </a:rPr>
              <a:t>để tăng cường khả năng diệt khuẩn của đại thực bào</a:t>
            </a:r>
            <a:endParaRPr lang="en-US" sz="3500" dirty="0">
              <a:latin typeface="Calibri" panose="020F0502020204030204" pitchFamily="34" charset="0"/>
              <a:cs typeface="Calibri" panose="020F0502020204030204" pitchFamily="34" charset="0"/>
            </a:endParaRPr>
          </a:p>
          <a:p>
            <a:r>
              <a:rPr lang="en-US" sz="3500" dirty="0">
                <a:latin typeface="Calibri" panose="020F0502020204030204" pitchFamily="34" charset="0"/>
                <a:cs typeface="Calibri" panose="020F0502020204030204" pitchFamily="34" charset="0"/>
                <a:sym typeface="Wingdings" panose="05000000000000000000" pitchFamily="2" charset="2"/>
              </a:rPr>
              <a:t> P</a:t>
            </a:r>
            <a:r>
              <a:rPr lang="vi-VN" sz="3500" dirty="0">
                <a:latin typeface="Calibri" panose="020F0502020204030204" pitchFamily="34" charset="0"/>
                <a:cs typeface="Calibri" panose="020F0502020204030204" pitchFamily="34" charset="0"/>
              </a:rPr>
              <a:t>hản ứng này thường không đủ để loại bỏ hoàn toàn mầm bệnh </a:t>
            </a:r>
            <a:br>
              <a:rPr lang="vi-VN" sz="3600" dirty="0"/>
            </a:br>
            <a:endParaRPr lang="en-US" sz="3500" dirty="0"/>
          </a:p>
        </p:txBody>
      </p:sp>
      <p:sp>
        <p:nvSpPr>
          <p:cNvPr id="15" name="TextBox 14">
            <a:extLst>
              <a:ext uri="{FF2B5EF4-FFF2-40B4-BE49-F238E27FC236}">
                <a16:creationId xmlns:a16="http://schemas.microsoft.com/office/drawing/2014/main" id="{8EAE4608-45B5-86A2-1A48-B32968FEDCF7}"/>
              </a:ext>
            </a:extLst>
          </p:cNvPr>
          <p:cNvSpPr txBox="1"/>
          <p:nvPr/>
        </p:nvSpPr>
        <p:spPr>
          <a:xfrm>
            <a:off x="5470323" y="772713"/>
            <a:ext cx="7347353" cy="923330"/>
          </a:xfrm>
          <a:prstGeom prst="rect">
            <a:avLst/>
          </a:prstGeom>
          <a:noFill/>
        </p:spPr>
        <p:txBody>
          <a:bodyPr wrap="square" rtlCol="0">
            <a:spAutoFit/>
          </a:bodyPr>
          <a:lstStyle/>
          <a:p>
            <a:pPr algn="ctr"/>
            <a:r>
              <a:rPr lang="en-US" sz="5400" b="1" dirty="0">
                <a:latin typeface="+mj-lt"/>
              </a:rPr>
              <a:t>VI </a:t>
            </a:r>
            <a:r>
              <a:rPr lang="en-US" sz="5400" b="1">
                <a:latin typeface="+mj-lt"/>
              </a:rPr>
              <a:t>KHUẨN NỘI </a:t>
            </a:r>
            <a:r>
              <a:rPr lang="en-US" sz="5400" b="1" dirty="0">
                <a:latin typeface="+mj-lt"/>
              </a:rPr>
              <a:t>BÀO</a:t>
            </a:r>
            <a:endParaRPr lang="vi-VN" sz="5400" b="1" dirty="0">
              <a:latin typeface="+mj-lt"/>
            </a:endParaRPr>
          </a:p>
        </p:txBody>
      </p:sp>
      <p:sp>
        <p:nvSpPr>
          <p:cNvPr id="7" name="Freeform 8">
            <a:extLst>
              <a:ext uri="{FF2B5EF4-FFF2-40B4-BE49-F238E27FC236}">
                <a16:creationId xmlns:a16="http://schemas.microsoft.com/office/drawing/2014/main" id="{42B2C218-750E-9CA6-1F19-9FB7A25D0773}"/>
              </a:ext>
            </a:extLst>
          </p:cNvPr>
          <p:cNvSpPr/>
          <p:nvPr/>
        </p:nvSpPr>
        <p:spPr>
          <a:xfrm>
            <a:off x="-35169" y="1640737"/>
            <a:ext cx="1753985" cy="1834081"/>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4"/>
            <a:stretch>
              <a:fillRect/>
            </a:stretch>
          </a:blipFill>
        </p:spPr>
      </p:sp>
    </p:spTree>
    <p:extLst>
      <p:ext uri="{BB962C8B-B14F-4D97-AF65-F5344CB8AC3E}">
        <p14:creationId xmlns:p14="http://schemas.microsoft.com/office/powerpoint/2010/main" val="270021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775837" y="757775"/>
            <a:ext cx="16736327" cy="8771450"/>
            <a:chOff x="0" y="0"/>
            <a:chExt cx="4407921" cy="2310176"/>
          </a:xfrm>
        </p:grpSpPr>
        <p:sp>
          <p:nvSpPr>
            <p:cNvPr id="4" name="Freeform 4"/>
            <p:cNvSpPr/>
            <p:nvPr/>
          </p:nvSpPr>
          <p:spPr>
            <a:xfrm>
              <a:off x="0" y="0"/>
              <a:ext cx="4407921" cy="2310176"/>
            </a:xfrm>
            <a:custGeom>
              <a:avLst/>
              <a:gdLst/>
              <a:ahLst/>
              <a:cxnLst/>
              <a:rect l="l" t="t" r="r" b="b"/>
              <a:pathLst>
                <a:path w="4407921" h="2310176">
                  <a:moveTo>
                    <a:pt x="16190" y="0"/>
                  </a:moveTo>
                  <a:lnTo>
                    <a:pt x="4391731" y="0"/>
                  </a:lnTo>
                  <a:cubicBezTo>
                    <a:pt x="4400672" y="0"/>
                    <a:pt x="4407921" y="7249"/>
                    <a:pt x="4407921" y="16190"/>
                  </a:cubicBezTo>
                  <a:lnTo>
                    <a:pt x="4407921" y="2293986"/>
                  </a:lnTo>
                  <a:cubicBezTo>
                    <a:pt x="4407921" y="2302927"/>
                    <a:pt x="4400672" y="2310176"/>
                    <a:pt x="4391731" y="2310176"/>
                  </a:cubicBezTo>
                  <a:lnTo>
                    <a:pt x="16190" y="2310176"/>
                  </a:lnTo>
                  <a:cubicBezTo>
                    <a:pt x="7249" y="2310176"/>
                    <a:pt x="0" y="2302927"/>
                    <a:pt x="0" y="2293986"/>
                  </a:cubicBezTo>
                  <a:lnTo>
                    <a:pt x="0" y="16190"/>
                  </a:lnTo>
                  <a:cubicBezTo>
                    <a:pt x="0" y="7249"/>
                    <a:pt x="7249" y="0"/>
                    <a:pt x="16190" y="0"/>
                  </a:cubicBezTo>
                  <a:close/>
                </a:path>
              </a:pathLst>
            </a:custGeom>
            <a:solidFill>
              <a:srgbClr val="B2CF9D"/>
            </a:solidFill>
          </p:spPr>
        </p:sp>
        <p:sp>
          <p:nvSpPr>
            <p:cNvPr id="5" name="TextBox 5"/>
            <p:cNvSpPr txBox="1"/>
            <p:nvPr/>
          </p:nvSpPr>
          <p:spPr>
            <a:xfrm>
              <a:off x="0" y="-66675"/>
              <a:ext cx="4407921" cy="2376851"/>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flipV="1">
            <a:off x="9861720" y="757775"/>
            <a:ext cx="0" cy="8771450"/>
          </a:xfrm>
          <a:prstGeom prst="line">
            <a:avLst/>
          </a:prstGeom>
          <a:ln w="38100" cap="flat">
            <a:solidFill>
              <a:srgbClr val="2E2E2E"/>
            </a:solidFill>
            <a:prstDash val="solid"/>
            <a:headEnd type="none" w="sm" len="sm"/>
            <a:tailEnd type="none" w="sm" len="sm"/>
          </a:ln>
        </p:spPr>
      </p:sp>
      <p:sp>
        <p:nvSpPr>
          <p:cNvPr id="8" name="Freeform 8"/>
          <p:cNvSpPr/>
          <p:nvPr/>
        </p:nvSpPr>
        <p:spPr>
          <a:xfrm>
            <a:off x="9828639" y="1917955"/>
            <a:ext cx="182395" cy="18239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id="10" name="TextBox 10"/>
          <p:cNvSpPr txBox="1"/>
          <p:nvPr/>
        </p:nvSpPr>
        <p:spPr>
          <a:xfrm>
            <a:off x="10562686" y="1147924"/>
            <a:ext cx="4742733" cy="676339"/>
          </a:xfrm>
          <a:prstGeom prst="rect">
            <a:avLst/>
          </a:prstGeom>
        </p:spPr>
        <p:txBody>
          <a:bodyPr lIns="0" tIns="0" rIns="0" bIns="0" rtlCol="0" anchor="t">
            <a:spAutoFit/>
          </a:bodyPr>
          <a:lstStyle/>
          <a:p>
            <a:pPr algn="l">
              <a:lnSpc>
                <a:spcPts val="5767"/>
              </a:lnSpc>
            </a:pPr>
            <a:r>
              <a:rPr lang="en-US" sz="3500" b="1" spc="130" dirty="0" err="1">
                <a:solidFill>
                  <a:srgbClr val="3B3A3A"/>
                </a:solidFill>
                <a:latin typeface="+mj-lt"/>
                <a:ea typeface="Codec Pro Bold"/>
                <a:cs typeface="Codec Pro Bold"/>
                <a:sym typeface="Codec Pro Bold"/>
              </a:rPr>
              <a:t>Miễn</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dịch</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bẩm</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sinh</a:t>
            </a:r>
            <a:endParaRPr lang="en-US" sz="3500" b="1" spc="130" dirty="0">
              <a:solidFill>
                <a:srgbClr val="3B3A3A"/>
              </a:solidFill>
              <a:latin typeface="+mj-lt"/>
              <a:ea typeface="Codec Pro Bold"/>
              <a:cs typeface="Codec Pro Bold"/>
              <a:sym typeface="Codec Pro Bold"/>
            </a:endParaRPr>
          </a:p>
        </p:txBody>
      </p:sp>
      <p:sp>
        <p:nvSpPr>
          <p:cNvPr id="11" name="TextBox 11"/>
          <p:cNvSpPr txBox="1"/>
          <p:nvPr/>
        </p:nvSpPr>
        <p:spPr>
          <a:xfrm>
            <a:off x="10637558" y="2378788"/>
            <a:ext cx="4742733" cy="2158732"/>
          </a:xfrm>
          <a:prstGeom prst="rect">
            <a:avLst/>
          </a:prstGeom>
        </p:spPr>
        <p:txBody>
          <a:bodyPr lIns="0" tIns="0" rIns="0" bIns="0" rtlCol="0" anchor="t">
            <a:spAutoFit/>
          </a:bodyPr>
          <a:lstStyle/>
          <a:p>
            <a:pPr marL="0" lvl="0" indent="0" algn="just">
              <a:lnSpc>
                <a:spcPts val="2357"/>
              </a:lnSpc>
            </a:pPr>
            <a:r>
              <a:rPr lang="en-US" sz="2400" b="1" u="none" spc="101" dirty="0">
                <a:solidFill>
                  <a:srgbClr val="3B3A3A"/>
                </a:solidFill>
                <a:latin typeface="+mj-lt"/>
                <a:ea typeface="Codec Pro"/>
                <a:cs typeface="Codec Pro"/>
                <a:sym typeface="Codec Pro"/>
              </a:rPr>
              <a:t>Interferon </a:t>
            </a:r>
            <a:r>
              <a:rPr lang="en-US" sz="2400" b="1" u="none" spc="101" dirty="0" err="1">
                <a:solidFill>
                  <a:srgbClr val="3B3A3A"/>
                </a:solidFill>
                <a:latin typeface="+mj-lt"/>
                <a:ea typeface="Codec Pro"/>
                <a:cs typeface="Codec Pro"/>
                <a:sym typeface="Codec Pro"/>
              </a:rPr>
              <a:t>loại</a:t>
            </a:r>
            <a:r>
              <a:rPr lang="en-US" sz="2400" b="1" u="none" spc="101" dirty="0">
                <a:solidFill>
                  <a:srgbClr val="3B3A3A"/>
                </a:solidFill>
                <a:latin typeface="+mj-lt"/>
                <a:ea typeface="Codec Pro"/>
                <a:cs typeface="Codec Pro"/>
                <a:sym typeface="Codec Pro"/>
              </a:rPr>
              <a:t> I </a:t>
            </a:r>
            <a:r>
              <a:rPr lang="en-US" sz="2400" u="none" spc="101" dirty="0">
                <a:solidFill>
                  <a:srgbClr val="3B3A3A"/>
                </a:solidFill>
                <a:latin typeface="+mj-lt"/>
                <a:ea typeface="Codec Pro"/>
                <a:cs typeface="Codec Pro"/>
                <a:sym typeface="Codec Pro"/>
              </a:rPr>
              <a:t>(IFN-a, IFN-B): </a:t>
            </a:r>
            <a:r>
              <a:rPr lang="en-US" sz="2400" u="none" spc="101" dirty="0" err="1">
                <a:solidFill>
                  <a:srgbClr val="3B3A3A"/>
                </a:solidFill>
                <a:latin typeface="+mj-lt"/>
                <a:ea typeface="Codec Pro"/>
                <a:cs typeface="Codec Pro"/>
                <a:sym typeface="Codec Pro"/>
              </a:rPr>
              <a:t>Tạo</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trạng</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thái</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kháng</a:t>
            </a:r>
            <a:r>
              <a:rPr lang="en-US" sz="2400" u="none" spc="101" dirty="0">
                <a:solidFill>
                  <a:srgbClr val="3B3A3A"/>
                </a:solidFill>
                <a:latin typeface="+mj-lt"/>
                <a:ea typeface="Codec Pro"/>
                <a:cs typeface="Codec Pro"/>
                <a:sym typeface="Codec Pro"/>
              </a:rPr>
              <a:t> virus ở </a:t>
            </a:r>
            <a:r>
              <a:rPr lang="en-US" sz="2400" u="none" spc="101" dirty="0" err="1">
                <a:solidFill>
                  <a:srgbClr val="3B3A3A"/>
                </a:solidFill>
                <a:latin typeface="+mj-lt"/>
                <a:ea typeface="Codec Pro"/>
                <a:cs typeface="Codec Pro"/>
                <a:sym typeface="Codec Pro"/>
              </a:rPr>
              <a:t>tế</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lân</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cận</a:t>
            </a:r>
            <a:r>
              <a:rPr lang="en-US" sz="2400" u="none"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Ức</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chế</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nhân</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lên</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của</a:t>
            </a:r>
            <a:r>
              <a:rPr lang="en-US" sz="2400" spc="101" dirty="0">
                <a:solidFill>
                  <a:srgbClr val="3B3A3A"/>
                </a:solidFill>
                <a:latin typeface="+mj-lt"/>
                <a:ea typeface="Codec Pro"/>
                <a:cs typeface="Codec Pro"/>
                <a:sym typeface="Codec Pro"/>
              </a:rPr>
              <a:t> virus (ISGs)</a:t>
            </a:r>
          </a:p>
          <a:p>
            <a:pPr marL="0" lvl="0" indent="0" algn="just">
              <a:lnSpc>
                <a:spcPts val="2357"/>
              </a:lnSpc>
            </a:pPr>
            <a:r>
              <a:rPr lang="en-US" sz="2400" b="1" u="none" spc="101" dirty="0" err="1">
                <a:solidFill>
                  <a:srgbClr val="3B3A3A"/>
                </a:solidFill>
                <a:latin typeface="+mj-lt"/>
                <a:ea typeface="Codec Pro"/>
                <a:cs typeface="Codec Pro"/>
                <a:sym typeface="Codec Pro"/>
              </a:rPr>
              <a:t>Tế</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b</a:t>
            </a:r>
            <a:r>
              <a:rPr lang="en-US" sz="2400" b="1" spc="101" dirty="0" err="1">
                <a:solidFill>
                  <a:srgbClr val="3B3A3A"/>
                </a:solidFill>
                <a:latin typeface="+mj-lt"/>
                <a:ea typeface="Codec Pro"/>
                <a:cs typeface="Codec Pro"/>
                <a:sym typeface="Codec Pro"/>
              </a:rPr>
              <a:t>ào</a:t>
            </a:r>
            <a:r>
              <a:rPr lang="en-US" sz="2400" b="1" spc="101" dirty="0">
                <a:solidFill>
                  <a:srgbClr val="3B3A3A"/>
                </a:solidFill>
                <a:latin typeface="+mj-lt"/>
                <a:ea typeface="Codec Pro"/>
                <a:cs typeface="Codec Pro"/>
                <a:sym typeface="Codec Pro"/>
              </a:rPr>
              <a:t> NK</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Tiêu</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diệt</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tế</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bào</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nhiễm</a:t>
            </a:r>
            <a:r>
              <a:rPr lang="en-US" sz="2400" spc="101" dirty="0">
                <a:solidFill>
                  <a:srgbClr val="3B3A3A"/>
                </a:solidFill>
                <a:latin typeface="+mj-lt"/>
                <a:ea typeface="Codec Pro"/>
                <a:cs typeface="Codec Pro"/>
                <a:sym typeface="Codec Pro"/>
              </a:rPr>
              <a:t> virus. </a:t>
            </a:r>
            <a:r>
              <a:rPr lang="en-US" sz="2400" spc="101" dirty="0" err="1">
                <a:solidFill>
                  <a:srgbClr val="3B3A3A"/>
                </a:solidFill>
                <a:latin typeface="+mj-lt"/>
                <a:ea typeface="Codec Pro"/>
                <a:cs typeface="Codec Pro"/>
                <a:sym typeface="Codec Pro"/>
              </a:rPr>
              <a:t>Cơ</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ché</a:t>
            </a:r>
            <a:r>
              <a:rPr lang="en-US" sz="2400" spc="101" dirty="0">
                <a:solidFill>
                  <a:srgbClr val="3B3A3A"/>
                </a:solidFill>
                <a:latin typeface="+mj-lt"/>
                <a:ea typeface="Codec Pro"/>
                <a:cs typeface="Codec Pro"/>
                <a:sym typeface="Codec Pro"/>
              </a:rPr>
              <a:t> missing-self (</a:t>
            </a:r>
            <a:r>
              <a:rPr lang="en-US" sz="2400" spc="101" dirty="0" err="1">
                <a:solidFill>
                  <a:srgbClr val="3B3A3A"/>
                </a:solidFill>
                <a:latin typeface="+mj-lt"/>
                <a:ea typeface="Codec Pro"/>
                <a:cs typeface="Codec Pro"/>
                <a:sym typeface="Codec Pro"/>
              </a:rPr>
              <a:t>thiếu</a:t>
            </a:r>
            <a:r>
              <a:rPr lang="en-US" sz="2400" spc="101" dirty="0">
                <a:solidFill>
                  <a:srgbClr val="3B3A3A"/>
                </a:solidFill>
                <a:latin typeface="+mj-lt"/>
                <a:ea typeface="Codec Pro"/>
                <a:cs typeface="Codec Pro"/>
                <a:sym typeface="Codec Pro"/>
              </a:rPr>
              <a:t> MHC-I). </a:t>
            </a:r>
            <a:r>
              <a:rPr lang="en-US" sz="2400" spc="101" dirty="0" err="1">
                <a:solidFill>
                  <a:srgbClr val="3B3A3A"/>
                </a:solidFill>
                <a:latin typeface="+mj-lt"/>
                <a:ea typeface="Codec Pro"/>
                <a:cs typeface="Codec Pro"/>
                <a:sym typeface="Codec Pro"/>
              </a:rPr>
              <a:t>Gây</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chết</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tế</a:t>
            </a:r>
            <a:r>
              <a:rPr lang="en-US" sz="2400" spc="101" dirty="0">
                <a:solidFill>
                  <a:srgbClr val="3B3A3A"/>
                </a:solidFill>
                <a:latin typeface="+mj-lt"/>
                <a:ea typeface="Codec Pro"/>
                <a:cs typeface="Codec Pro"/>
                <a:sym typeface="Codec Pro"/>
              </a:rPr>
              <a:t> </a:t>
            </a:r>
            <a:r>
              <a:rPr lang="en-US" sz="2400" spc="101" dirty="0" err="1">
                <a:solidFill>
                  <a:srgbClr val="3B3A3A"/>
                </a:solidFill>
                <a:latin typeface="+mj-lt"/>
                <a:ea typeface="Codec Pro"/>
                <a:cs typeface="Codec Pro"/>
                <a:sym typeface="Codec Pro"/>
              </a:rPr>
              <a:t>bào</a:t>
            </a:r>
            <a:r>
              <a:rPr lang="en-US" sz="2400" spc="101" dirty="0">
                <a:solidFill>
                  <a:srgbClr val="3B3A3A"/>
                </a:solidFill>
                <a:latin typeface="+mj-lt"/>
                <a:ea typeface="Codec Pro"/>
                <a:cs typeface="Codec Pro"/>
                <a:sym typeface="Codec Pro"/>
              </a:rPr>
              <a:t>.</a:t>
            </a:r>
            <a:endParaRPr lang="en-US" sz="2400" u="none" spc="101" dirty="0">
              <a:solidFill>
                <a:srgbClr val="3B3A3A"/>
              </a:solidFill>
              <a:latin typeface="+mj-lt"/>
              <a:ea typeface="Codec Pro"/>
              <a:cs typeface="Codec Pro"/>
              <a:sym typeface="Codec Pro"/>
            </a:endParaRPr>
          </a:p>
        </p:txBody>
      </p:sp>
      <p:grpSp>
        <p:nvGrpSpPr>
          <p:cNvPr id="19" name="Group 19"/>
          <p:cNvGrpSpPr/>
          <p:nvPr/>
        </p:nvGrpSpPr>
        <p:grpSpPr>
          <a:xfrm>
            <a:off x="9828639" y="6156663"/>
            <a:ext cx="182395" cy="1823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22" name="TextBox 22"/>
          <p:cNvSpPr txBox="1"/>
          <p:nvPr/>
        </p:nvSpPr>
        <p:spPr>
          <a:xfrm>
            <a:off x="1316077" y="1824263"/>
            <a:ext cx="7827923" cy="783035"/>
          </a:xfrm>
          <a:prstGeom prst="rect">
            <a:avLst/>
          </a:prstGeom>
        </p:spPr>
        <p:txBody>
          <a:bodyPr wrap="square" lIns="0" tIns="0" rIns="0" bIns="0" rtlCol="0" anchor="t">
            <a:spAutoFit/>
          </a:bodyPr>
          <a:lstStyle/>
          <a:p>
            <a:pPr algn="l">
              <a:lnSpc>
                <a:spcPts val="6090"/>
              </a:lnSpc>
            </a:pPr>
            <a:r>
              <a:rPr lang="en-US" sz="5800" b="1" spc="-104" dirty="0">
                <a:solidFill>
                  <a:srgbClr val="3B3A3A"/>
                </a:solidFill>
                <a:latin typeface="+mj-lt"/>
                <a:ea typeface="Codec Pro Bold"/>
                <a:cs typeface="Codec Pro Bold"/>
                <a:sym typeface="Codec Pro Bold"/>
              </a:rPr>
              <a:t>MIỄN DỊCH CHỐNG VIRUS</a:t>
            </a:r>
          </a:p>
        </p:txBody>
      </p:sp>
      <p:sp>
        <p:nvSpPr>
          <p:cNvPr id="23" name="TextBox 23"/>
          <p:cNvSpPr txBox="1"/>
          <p:nvPr/>
        </p:nvSpPr>
        <p:spPr>
          <a:xfrm>
            <a:off x="1310215" y="3230664"/>
            <a:ext cx="7834559" cy="5570628"/>
          </a:xfrm>
          <a:prstGeom prst="rect">
            <a:avLst/>
          </a:prstGeom>
        </p:spPr>
        <p:txBody>
          <a:bodyPr wrap="square" lIns="0" tIns="0" rIns="0" bIns="0" rtlCol="0" anchor="t">
            <a:spAutoFit/>
          </a:bodyPr>
          <a:lstStyle/>
          <a:p>
            <a:pPr lvl="0"/>
            <a:r>
              <a:rPr lang="vi-VN" sz="3800" dirty="0">
                <a:latin typeface="Calibri" panose="020F0502020204030204" pitchFamily="34" charset="0"/>
                <a:cs typeface="Calibri" panose="020F0502020204030204" pitchFamily="34" charset="0"/>
              </a:rPr>
              <a:t>Virus là ký sinh nội bào bắt buộc, chúng phải xâm nhập vào tế bào chủ và sử dụng bộ máy di truyền của tế bào để nhân lên. Cơ chế miễn dịch chống virus phải có khả năng ngăn chặn virus xâm nhập vào tế bào và đồng thời phải tiêu diệt được các tế bào đã bị nhiễm để ngăn chặn sự sản xuất các hạt virus mới. </a:t>
            </a:r>
            <a:br>
              <a:rPr lang="vi-VN" sz="2000" dirty="0"/>
            </a:br>
            <a:endParaRPr lang="en-US" sz="1999" b="1" u="none" dirty="0">
              <a:solidFill>
                <a:srgbClr val="3B3A3A"/>
              </a:solidFill>
              <a:latin typeface="Codec Pro Bold"/>
              <a:ea typeface="Codec Pro Bold"/>
              <a:cs typeface="Codec Pro Bold"/>
              <a:sym typeface="Codec Pro Bold"/>
            </a:endParaRPr>
          </a:p>
        </p:txBody>
      </p:sp>
      <p:sp>
        <p:nvSpPr>
          <p:cNvPr id="24" name="TextBox 10">
            <a:extLst>
              <a:ext uri="{FF2B5EF4-FFF2-40B4-BE49-F238E27FC236}">
                <a16:creationId xmlns:a16="http://schemas.microsoft.com/office/drawing/2014/main" id="{7F3E8DC3-D783-440D-0E44-26B8A8E1D07D}"/>
              </a:ext>
            </a:extLst>
          </p:cNvPr>
          <p:cNvSpPr txBox="1"/>
          <p:nvPr/>
        </p:nvSpPr>
        <p:spPr>
          <a:xfrm>
            <a:off x="10606616" y="5645620"/>
            <a:ext cx="4742733" cy="676339"/>
          </a:xfrm>
          <a:prstGeom prst="rect">
            <a:avLst/>
          </a:prstGeom>
        </p:spPr>
        <p:txBody>
          <a:bodyPr lIns="0" tIns="0" rIns="0" bIns="0" rtlCol="0" anchor="t">
            <a:spAutoFit/>
          </a:bodyPr>
          <a:lstStyle/>
          <a:p>
            <a:pPr algn="l">
              <a:lnSpc>
                <a:spcPts val="5767"/>
              </a:lnSpc>
            </a:pPr>
            <a:r>
              <a:rPr lang="en-US" sz="3500" b="1" spc="130" dirty="0" err="1">
                <a:solidFill>
                  <a:srgbClr val="3B3A3A"/>
                </a:solidFill>
                <a:latin typeface="+mj-lt"/>
                <a:ea typeface="Codec Pro Bold"/>
                <a:cs typeface="Codec Pro Bold"/>
                <a:sym typeface="Codec Pro Bold"/>
              </a:rPr>
              <a:t>Miễn</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dịch</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thích</a:t>
            </a:r>
            <a:r>
              <a:rPr lang="en-US" sz="3500" b="1" spc="130" dirty="0">
                <a:solidFill>
                  <a:srgbClr val="3B3A3A"/>
                </a:solidFill>
                <a:latin typeface="+mj-lt"/>
                <a:ea typeface="Codec Pro Bold"/>
                <a:cs typeface="Codec Pro Bold"/>
                <a:sym typeface="Codec Pro Bold"/>
              </a:rPr>
              <a:t> </a:t>
            </a:r>
            <a:r>
              <a:rPr lang="en-US" sz="3500" b="1" spc="130" dirty="0" err="1">
                <a:solidFill>
                  <a:srgbClr val="3B3A3A"/>
                </a:solidFill>
                <a:latin typeface="+mj-lt"/>
                <a:ea typeface="Codec Pro Bold"/>
                <a:cs typeface="Codec Pro Bold"/>
                <a:sym typeface="Codec Pro Bold"/>
              </a:rPr>
              <a:t>ứng</a:t>
            </a:r>
            <a:endParaRPr lang="en-US" sz="3500" b="1" spc="130" dirty="0">
              <a:solidFill>
                <a:srgbClr val="3B3A3A"/>
              </a:solidFill>
              <a:latin typeface="+mj-lt"/>
              <a:ea typeface="Codec Pro Bold"/>
              <a:cs typeface="Codec Pro Bold"/>
              <a:sym typeface="Codec Pro Bold"/>
            </a:endParaRPr>
          </a:p>
        </p:txBody>
      </p:sp>
      <p:sp>
        <p:nvSpPr>
          <p:cNvPr id="25" name="TextBox 11">
            <a:extLst>
              <a:ext uri="{FF2B5EF4-FFF2-40B4-BE49-F238E27FC236}">
                <a16:creationId xmlns:a16="http://schemas.microsoft.com/office/drawing/2014/main" id="{0A0B3FAD-03FF-CBA5-DE14-C1BB0865148A}"/>
              </a:ext>
            </a:extLst>
          </p:cNvPr>
          <p:cNvSpPr txBox="1"/>
          <p:nvPr/>
        </p:nvSpPr>
        <p:spPr>
          <a:xfrm>
            <a:off x="10562685" y="6568390"/>
            <a:ext cx="4742733" cy="3389839"/>
          </a:xfrm>
          <a:prstGeom prst="rect">
            <a:avLst/>
          </a:prstGeom>
        </p:spPr>
        <p:txBody>
          <a:bodyPr lIns="0" tIns="0" rIns="0" bIns="0" rtlCol="0" anchor="t">
            <a:spAutoFit/>
          </a:bodyPr>
          <a:lstStyle/>
          <a:p>
            <a:pPr marL="0" lvl="0" indent="0" algn="just">
              <a:lnSpc>
                <a:spcPts val="2357"/>
              </a:lnSpc>
            </a:pPr>
            <a:r>
              <a:rPr lang="en-US" sz="2400" b="1" u="none" spc="101" dirty="0" err="1">
                <a:solidFill>
                  <a:srgbClr val="3B3A3A"/>
                </a:solidFill>
                <a:latin typeface="+mj-lt"/>
                <a:ea typeface="Codec Pro"/>
                <a:cs typeface="Codec Pro"/>
                <a:sym typeface="Codec Pro"/>
              </a:rPr>
              <a:t>Miễn</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dịch</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dịch</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thể</a:t>
            </a:r>
            <a:r>
              <a:rPr lang="en-US" sz="2400" b="1" u="none" spc="101" dirty="0">
                <a:solidFill>
                  <a:srgbClr val="3B3A3A"/>
                </a:solidFill>
                <a:latin typeface="+mj-lt"/>
                <a:ea typeface="Codec Pro"/>
                <a:cs typeface="Codec Pro"/>
                <a:sym typeface="Codec Pro"/>
              </a:rPr>
              <a:t> </a:t>
            </a:r>
            <a:r>
              <a:rPr lang="en-US" sz="2400" u="none" spc="101" dirty="0">
                <a:solidFill>
                  <a:srgbClr val="3B3A3A"/>
                </a:solidFill>
                <a:latin typeface="+mj-lt"/>
                <a:ea typeface="Codec Pro"/>
                <a:cs typeface="Codec Pro"/>
                <a:sym typeface="Codec Pro"/>
              </a:rPr>
              <a:t>(</a:t>
            </a:r>
            <a:r>
              <a:rPr lang="en-US" sz="2400" u="none" spc="101" dirty="0" err="1">
                <a:solidFill>
                  <a:srgbClr val="3B3A3A"/>
                </a:solidFill>
                <a:latin typeface="+mj-lt"/>
                <a:ea typeface="Codec Pro"/>
                <a:cs typeface="Codec Pro"/>
                <a:sym typeface="Codec Pro"/>
              </a:rPr>
              <a:t>giai</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đoạn</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ngoại</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Kháng</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thể</a:t>
            </a:r>
            <a:r>
              <a:rPr lang="en-US" sz="2400" u="none" spc="101" dirty="0">
                <a:solidFill>
                  <a:srgbClr val="3B3A3A"/>
                </a:solidFill>
                <a:latin typeface="+mj-lt"/>
                <a:ea typeface="Codec Pro"/>
                <a:cs typeface="Codec Pro"/>
                <a:sym typeface="Codec Pro"/>
              </a:rPr>
              <a:t> (IgG, IgA) </a:t>
            </a:r>
            <a:r>
              <a:rPr lang="en-US" sz="2400" u="none" spc="101" dirty="0" err="1">
                <a:solidFill>
                  <a:srgbClr val="3B3A3A"/>
                </a:solidFill>
                <a:latin typeface="+mj-lt"/>
                <a:ea typeface="Codec Pro"/>
                <a:cs typeface="Codec Pro"/>
                <a:sym typeface="Codec Pro"/>
              </a:rPr>
              <a:t>trung</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hòa</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ngăn</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xâm</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nhập</a:t>
            </a:r>
            <a:r>
              <a:rPr lang="en-US" sz="2400" u="none" spc="101" dirty="0">
                <a:solidFill>
                  <a:srgbClr val="3B3A3A"/>
                </a:solidFill>
                <a:latin typeface="+mj-lt"/>
                <a:ea typeface="Codec Pro"/>
                <a:cs typeface="Codec Pro"/>
                <a:sym typeface="Codec Pro"/>
              </a:rPr>
              <a:t>. Opsonin </a:t>
            </a:r>
            <a:r>
              <a:rPr lang="en-US" sz="2400" u="none" spc="101" dirty="0" err="1">
                <a:solidFill>
                  <a:srgbClr val="3B3A3A"/>
                </a:solidFill>
                <a:latin typeface="+mj-lt"/>
                <a:ea typeface="Codec Pro"/>
                <a:cs typeface="Codec Pro"/>
                <a:sym typeface="Codec Pro"/>
              </a:rPr>
              <a:t>hóa</a:t>
            </a:r>
            <a:endParaRPr lang="en-US" sz="2400" u="none" spc="101" dirty="0">
              <a:solidFill>
                <a:srgbClr val="3B3A3A"/>
              </a:solidFill>
              <a:latin typeface="+mj-lt"/>
              <a:ea typeface="Codec Pro"/>
              <a:cs typeface="Codec Pro"/>
              <a:sym typeface="Codec Pro"/>
            </a:endParaRPr>
          </a:p>
          <a:p>
            <a:pPr marL="0" lvl="0" indent="0" algn="just">
              <a:lnSpc>
                <a:spcPts val="2357"/>
              </a:lnSpc>
            </a:pPr>
            <a:r>
              <a:rPr lang="en-US" sz="2400" b="1" u="none" spc="101" dirty="0" err="1">
                <a:solidFill>
                  <a:srgbClr val="3B3A3A"/>
                </a:solidFill>
                <a:latin typeface="+mj-lt"/>
                <a:ea typeface="Codec Pro"/>
                <a:cs typeface="Codec Pro"/>
                <a:sym typeface="Codec Pro"/>
              </a:rPr>
              <a:t>Miễn</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dịch</a:t>
            </a:r>
            <a:r>
              <a:rPr lang="en-US" sz="2400" b="1" u="none" spc="101" dirty="0">
                <a:solidFill>
                  <a:srgbClr val="3B3A3A"/>
                </a:solidFill>
                <a:latin typeface="+mj-lt"/>
                <a:ea typeface="Codec Pro"/>
                <a:cs typeface="Codec Pro"/>
                <a:sym typeface="Codec Pro"/>
              </a:rPr>
              <a:t> qua </a:t>
            </a:r>
            <a:r>
              <a:rPr lang="en-US" sz="2400" b="1" u="none" spc="101" dirty="0" err="1">
                <a:solidFill>
                  <a:srgbClr val="3B3A3A"/>
                </a:solidFill>
                <a:latin typeface="+mj-lt"/>
                <a:ea typeface="Codec Pro"/>
                <a:cs typeface="Codec Pro"/>
                <a:sym typeface="Codec Pro"/>
              </a:rPr>
              <a:t>trung</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gian</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tế</a:t>
            </a:r>
            <a:r>
              <a:rPr lang="en-US" sz="2400" b="1" u="none" spc="101" dirty="0">
                <a:solidFill>
                  <a:srgbClr val="3B3A3A"/>
                </a:solidFill>
                <a:latin typeface="+mj-lt"/>
                <a:ea typeface="Codec Pro"/>
                <a:cs typeface="Codec Pro"/>
                <a:sym typeface="Codec Pro"/>
              </a:rPr>
              <a:t> </a:t>
            </a:r>
            <a:r>
              <a:rPr lang="en-US" sz="2400" b="1" u="none" spc="101" dirty="0" err="1">
                <a:solidFill>
                  <a:srgbClr val="3B3A3A"/>
                </a:solidFill>
                <a:latin typeface="+mj-lt"/>
                <a:ea typeface="Codec Pro"/>
                <a:cs typeface="Codec Pro"/>
                <a:sym typeface="Codec Pro"/>
              </a:rPr>
              <a:t>bào</a:t>
            </a:r>
            <a:r>
              <a:rPr lang="en-US" sz="2400" b="1" u="none" spc="101" dirty="0">
                <a:solidFill>
                  <a:srgbClr val="3B3A3A"/>
                </a:solidFill>
                <a:latin typeface="+mj-lt"/>
                <a:ea typeface="Codec Pro"/>
                <a:cs typeface="Codec Pro"/>
                <a:sym typeface="Codec Pro"/>
              </a:rPr>
              <a:t> </a:t>
            </a:r>
            <a:r>
              <a:rPr lang="en-US" sz="2400" u="none" spc="101" dirty="0">
                <a:solidFill>
                  <a:srgbClr val="3B3A3A"/>
                </a:solidFill>
                <a:latin typeface="+mj-lt"/>
                <a:ea typeface="Codec Pro"/>
                <a:cs typeface="Codec Pro"/>
                <a:sym typeface="Codec Pro"/>
              </a:rPr>
              <a:t>(</a:t>
            </a:r>
            <a:r>
              <a:rPr lang="en-US" sz="2400" u="none" spc="101" dirty="0" err="1">
                <a:solidFill>
                  <a:srgbClr val="3B3A3A"/>
                </a:solidFill>
                <a:latin typeface="+mj-lt"/>
                <a:ea typeface="Codec Pro"/>
                <a:cs typeface="Codec Pro"/>
                <a:sym typeface="Codec Pro"/>
              </a:rPr>
              <a:t>giai</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đoạn</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nội</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Tế</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T </a:t>
            </a:r>
            <a:r>
              <a:rPr lang="en-US" sz="2400" u="none" spc="101" dirty="0" err="1">
                <a:solidFill>
                  <a:srgbClr val="3B3A3A"/>
                </a:solidFill>
                <a:latin typeface="+mj-lt"/>
                <a:ea typeface="Codec Pro"/>
                <a:cs typeface="Codec Pro"/>
                <a:sym typeface="Codec Pro"/>
              </a:rPr>
              <a:t>độc</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là</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vũ</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khí</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hiệu</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quả</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nhất</a:t>
            </a:r>
            <a:r>
              <a:rPr lang="en-US" sz="2400" u="none" spc="101" dirty="0">
                <a:solidFill>
                  <a:srgbClr val="3B3A3A"/>
                </a:solidFill>
                <a:latin typeface="+mj-lt"/>
                <a:ea typeface="Codec Pro"/>
                <a:cs typeface="Codec Pro"/>
                <a:sym typeface="Codec Pro"/>
              </a:rPr>
              <a:t>. CTL </a:t>
            </a:r>
            <a:r>
              <a:rPr lang="en-US" sz="2400" u="none" spc="101" dirty="0" err="1">
                <a:solidFill>
                  <a:srgbClr val="3B3A3A"/>
                </a:solidFill>
                <a:latin typeface="+mj-lt"/>
                <a:ea typeface="Codec Pro"/>
                <a:cs typeface="Codec Pro"/>
                <a:sym typeface="Codec Pro"/>
              </a:rPr>
              <a:t>tiêu</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diệt</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tế</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nhiễm</a:t>
            </a:r>
            <a:r>
              <a:rPr lang="en-US" sz="2400" u="none" spc="101" dirty="0">
                <a:solidFill>
                  <a:srgbClr val="3B3A3A"/>
                </a:solidFill>
                <a:latin typeface="+mj-lt"/>
                <a:ea typeface="Codec Pro"/>
                <a:cs typeface="Codec Pro"/>
                <a:sym typeface="Codec Pro"/>
              </a:rPr>
              <a:t> qua MHC I. </a:t>
            </a:r>
            <a:r>
              <a:rPr lang="en-US" sz="2400" u="none" spc="101" dirty="0" err="1">
                <a:solidFill>
                  <a:srgbClr val="3B3A3A"/>
                </a:solidFill>
                <a:latin typeface="+mj-lt"/>
                <a:ea typeface="Codec Pro"/>
                <a:cs typeface="Codec Pro"/>
                <a:sym typeface="Codec Pro"/>
              </a:rPr>
              <a:t>Tế</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bào</a:t>
            </a:r>
            <a:r>
              <a:rPr lang="en-US" sz="2400" u="none" spc="101" dirty="0">
                <a:solidFill>
                  <a:srgbClr val="3B3A3A"/>
                </a:solidFill>
                <a:latin typeface="+mj-lt"/>
                <a:ea typeface="Codec Pro"/>
                <a:cs typeface="Codec Pro"/>
                <a:sym typeface="Codec Pro"/>
              </a:rPr>
              <a:t> Th1 tang </a:t>
            </a:r>
            <a:r>
              <a:rPr lang="en-US" sz="2400" u="none" spc="101" dirty="0" err="1">
                <a:solidFill>
                  <a:srgbClr val="3B3A3A"/>
                </a:solidFill>
                <a:latin typeface="+mj-lt"/>
                <a:ea typeface="Codec Pro"/>
                <a:cs typeface="Codec Pro"/>
                <a:sym typeface="Codec Pro"/>
              </a:rPr>
              <a:t>cường</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chức</a:t>
            </a:r>
            <a:r>
              <a:rPr lang="en-US" sz="2400" u="none" spc="101" dirty="0">
                <a:solidFill>
                  <a:srgbClr val="3B3A3A"/>
                </a:solidFill>
                <a:latin typeface="+mj-lt"/>
                <a:ea typeface="Codec Pro"/>
                <a:cs typeface="Codec Pro"/>
                <a:sym typeface="Codec Pro"/>
              </a:rPr>
              <a:t> </a:t>
            </a:r>
            <a:r>
              <a:rPr lang="en-US" sz="2400" u="none" spc="101" dirty="0" err="1">
                <a:solidFill>
                  <a:srgbClr val="3B3A3A"/>
                </a:solidFill>
                <a:latin typeface="+mj-lt"/>
                <a:ea typeface="Codec Pro"/>
                <a:cs typeface="Codec Pro"/>
                <a:sym typeface="Codec Pro"/>
              </a:rPr>
              <a:t>năng</a:t>
            </a:r>
            <a:r>
              <a:rPr lang="en-US" sz="2400" u="none" spc="101" dirty="0">
                <a:solidFill>
                  <a:srgbClr val="3B3A3A"/>
                </a:solidFill>
                <a:latin typeface="+mj-lt"/>
                <a:ea typeface="Codec Pro"/>
                <a:cs typeface="Codec Pro"/>
                <a:sym typeface="Codec Pro"/>
              </a:rPr>
              <a:t> CTL (</a:t>
            </a:r>
            <a:r>
              <a:rPr lang="en-US" sz="2400" u="none" spc="101" dirty="0" err="1">
                <a:solidFill>
                  <a:srgbClr val="3B3A3A"/>
                </a:solidFill>
                <a:latin typeface="+mj-lt"/>
                <a:ea typeface="Codec Pro"/>
                <a:cs typeface="Codec Pro"/>
                <a:sym typeface="Codec Pro"/>
              </a:rPr>
              <a:t>tiết</a:t>
            </a:r>
            <a:r>
              <a:rPr lang="en-US" sz="2400" u="none" spc="101" dirty="0">
                <a:solidFill>
                  <a:srgbClr val="3B3A3A"/>
                </a:solidFill>
                <a:latin typeface="+mj-lt"/>
                <a:ea typeface="Codec Pro"/>
                <a:cs typeface="Codec Pro"/>
                <a:sym typeface="Codec Pro"/>
              </a:rPr>
              <a:t> IFN-y)</a:t>
            </a:r>
          </a:p>
          <a:p>
            <a:pPr marL="0" lvl="0" indent="0" algn="just">
              <a:lnSpc>
                <a:spcPts val="2357"/>
              </a:lnSpc>
            </a:pPr>
            <a:endParaRPr lang="en-US" sz="2400" u="none" spc="101" dirty="0">
              <a:solidFill>
                <a:srgbClr val="3B3A3A"/>
              </a:solidFill>
              <a:latin typeface="+mj-lt"/>
              <a:ea typeface="Codec Pro"/>
              <a:cs typeface="Codec Pro"/>
              <a:sym typeface="Codec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6" name="Group 6"/>
          <p:cNvGrpSpPr/>
          <p:nvPr/>
        </p:nvGrpSpPr>
        <p:grpSpPr>
          <a:xfrm>
            <a:off x="11734800" y="1118135"/>
            <a:ext cx="5374371" cy="3346236"/>
            <a:chOff x="0" y="0"/>
            <a:chExt cx="935533" cy="800333"/>
          </a:xfrm>
        </p:grpSpPr>
        <p:sp>
          <p:nvSpPr>
            <p:cNvPr id="7" name="Freeform 7"/>
            <p:cNvSpPr/>
            <p:nvPr/>
          </p:nvSpPr>
          <p:spPr>
            <a:xfrm>
              <a:off x="0" y="0"/>
              <a:ext cx="935533" cy="800333"/>
            </a:xfrm>
            <a:custGeom>
              <a:avLst/>
              <a:gdLst/>
              <a:ahLst/>
              <a:cxnLst/>
              <a:rect l="l" t="t" r="r" b="b"/>
              <a:pathLst>
                <a:path w="935533" h="800333">
                  <a:moveTo>
                    <a:pt x="47502" y="0"/>
                  </a:moveTo>
                  <a:lnTo>
                    <a:pt x="888030" y="0"/>
                  </a:lnTo>
                  <a:cubicBezTo>
                    <a:pt x="914265" y="0"/>
                    <a:pt x="935533" y="21268"/>
                    <a:pt x="935533" y="47502"/>
                  </a:cubicBezTo>
                  <a:lnTo>
                    <a:pt x="935533" y="752831"/>
                  </a:lnTo>
                  <a:cubicBezTo>
                    <a:pt x="935533" y="765429"/>
                    <a:pt x="930528" y="777512"/>
                    <a:pt x="921620" y="786420"/>
                  </a:cubicBezTo>
                  <a:cubicBezTo>
                    <a:pt x="912711" y="795329"/>
                    <a:pt x="900629" y="800333"/>
                    <a:pt x="888030" y="800333"/>
                  </a:cubicBezTo>
                  <a:lnTo>
                    <a:pt x="47502" y="800333"/>
                  </a:lnTo>
                  <a:cubicBezTo>
                    <a:pt x="34904" y="800333"/>
                    <a:pt x="22822" y="795329"/>
                    <a:pt x="13913" y="786420"/>
                  </a:cubicBezTo>
                  <a:cubicBezTo>
                    <a:pt x="5005" y="777512"/>
                    <a:pt x="0" y="765429"/>
                    <a:pt x="0" y="752831"/>
                  </a:cubicBezTo>
                  <a:lnTo>
                    <a:pt x="0" y="47502"/>
                  </a:lnTo>
                  <a:cubicBezTo>
                    <a:pt x="0" y="34904"/>
                    <a:pt x="5005" y="22822"/>
                    <a:pt x="13913" y="13913"/>
                  </a:cubicBezTo>
                  <a:cubicBezTo>
                    <a:pt x="22822" y="5005"/>
                    <a:pt x="34904" y="0"/>
                    <a:pt x="47502" y="0"/>
                  </a:cubicBezTo>
                  <a:close/>
                </a:path>
              </a:pathLst>
            </a:custGeom>
            <a:solidFill>
              <a:srgbClr val="B2CF9D"/>
            </a:solidFill>
            <a:ln cap="rnd">
              <a:noFill/>
              <a:prstDash val="solid"/>
              <a:round/>
            </a:ln>
          </p:spPr>
        </p:sp>
        <p:sp>
          <p:nvSpPr>
            <p:cNvPr id="8" name="TextBox 8"/>
            <p:cNvSpPr txBox="1"/>
            <p:nvPr/>
          </p:nvSpPr>
          <p:spPr>
            <a:xfrm>
              <a:off x="0" y="-38100"/>
              <a:ext cx="935533" cy="83843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12" name="Group 12"/>
          <p:cNvGrpSpPr/>
          <p:nvPr/>
        </p:nvGrpSpPr>
        <p:grpSpPr>
          <a:xfrm>
            <a:off x="11734800" y="5271245"/>
            <a:ext cx="5619750" cy="3346236"/>
            <a:chOff x="0" y="0"/>
            <a:chExt cx="935533" cy="800333"/>
          </a:xfrm>
        </p:grpSpPr>
        <p:sp>
          <p:nvSpPr>
            <p:cNvPr id="13" name="Freeform 13"/>
            <p:cNvSpPr/>
            <p:nvPr/>
          </p:nvSpPr>
          <p:spPr>
            <a:xfrm>
              <a:off x="0" y="0"/>
              <a:ext cx="935533" cy="800333"/>
            </a:xfrm>
            <a:custGeom>
              <a:avLst/>
              <a:gdLst/>
              <a:ahLst/>
              <a:cxnLst/>
              <a:rect l="l" t="t" r="r" b="b"/>
              <a:pathLst>
                <a:path w="935533" h="800333">
                  <a:moveTo>
                    <a:pt x="47502" y="0"/>
                  </a:moveTo>
                  <a:lnTo>
                    <a:pt x="888030" y="0"/>
                  </a:lnTo>
                  <a:cubicBezTo>
                    <a:pt x="914265" y="0"/>
                    <a:pt x="935533" y="21268"/>
                    <a:pt x="935533" y="47502"/>
                  </a:cubicBezTo>
                  <a:lnTo>
                    <a:pt x="935533" y="752831"/>
                  </a:lnTo>
                  <a:cubicBezTo>
                    <a:pt x="935533" y="765429"/>
                    <a:pt x="930528" y="777512"/>
                    <a:pt x="921620" y="786420"/>
                  </a:cubicBezTo>
                  <a:cubicBezTo>
                    <a:pt x="912711" y="795329"/>
                    <a:pt x="900629" y="800333"/>
                    <a:pt x="888030" y="800333"/>
                  </a:cubicBezTo>
                  <a:lnTo>
                    <a:pt x="47502" y="800333"/>
                  </a:lnTo>
                  <a:cubicBezTo>
                    <a:pt x="34904" y="800333"/>
                    <a:pt x="22822" y="795329"/>
                    <a:pt x="13913" y="786420"/>
                  </a:cubicBezTo>
                  <a:cubicBezTo>
                    <a:pt x="5005" y="777512"/>
                    <a:pt x="0" y="765429"/>
                    <a:pt x="0" y="752831"/>
                  </a:cubicBezTo>
                  <a:lnTo>
                    <a:pt x="0" y="47502"/>
                  </a:lnTo>
                  <a:cubicBezTo>
                    <a:pt x="0" y="34904"/>
                    <a:pt x="5005" y="22822"/>
                    <a:pt x="13913" y="13913"/>
                  </a:cubicBezTo>
                  <a:cubicBezTo>
                    <a:pt x="22822" y="5005"/>
                    <a:pt x="34904" y="0"/>
                    <a:pt x="47502" y="0"/>
                  </a:cubicBezTo>
                  <a:close/>
                </a:path>
              </a:pathLst>
            </a:custGeom>
            <a:solidFill>
              <a:srgbClr val="ABBCC7"/>
            </a:solidFill>
            <a:ln cap="rnd">
              <a:noFill/>
              <a:prstDash val="solid"/>
              <a:round/>
            </a:ln>
          </p:spPr>
        </p:sp>
        <p:sp>
          <p:nvSpPr>
            <p:cNvPr id="14" name="TextBox 14"/>
            <p:cNvSpPr txBox="1"/>
            <p:nvPr/>
          </p:nvSpPr>
          <p:spPr>
            <a:xfrm>
              <a:off x="0" y="-38100"/>
              <a:ext cx="935533" cy="83843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27" name="Group 26">
            <a:extLst>
              <a:ext uri="{FF2B5EF4-FFF2-40B4-BE49-F238E27FC236}">
                <a16:creationId xmlns:a16="http://schemas.microsoft.com/office/drawing/2014/main" id="{BBCCF97B-1090-D229-E868-839E1CDE42D1}"/>
              </a:ext>
            </a:extLst>
          </p:cNvPr>
          <p:cNvGrpSpPr/>
          <p:nvPr/>
        </p:nvGrpSpPr>
        <p:grpSpPr>
          <a:xfrm>
            <a:off x="6961937" y="2485518"/>
            <a:ext cx="3911512" cy="1174555"/>
            <a:chOff x="7367930" y="1669519"/>
            <a:chExt cx="3911512" cy="1174555"/>
          </a:xfrm>
        </p:grpSpPr>
        <p:grpSp>
          <p:nvGrpSpPr>
            <p:cNvPr id="3" name="Group 3"/>
            <p:cNvGrpSpPr/>
            <p:nvPr/>
          </p:nvGrpSpPr>
          <p:grpSpPr>
            <a:xfrm>
              <a:off x="7367930" y="1669519"/>
              <a:ext cx="3911512" cy="1174555"/>
              <a:chOff x="0" y="0"/>
              <a:chExt cx="935533" cy="800333"/>
            </a:xfrm>
          </p:grpSpPr>
          <p:sp>
            <p:nvSpPr>
              <p:cNvPr id="4" name="Freeform 4"/>
              <p:cNvSpPr/>
              <p:nvPr/>
            </p:nvSpPr>
            <p:spPr>
              <a:xfrm>
                <a:off x="0" y="0"/>
                <a:ext cx="935533" cy="800333"/>
              </a:xfrm>
              <a:custGeom>
                <a:avLst/>
                <a:gdLst/>
                <a:ahLst/>
                <a:cxnLst/>
                <a:rect l="l" t="t" r="r" b="b"/>
                <a:pathLst>
                  <a:path w="935533" h="800333">
                    <a:moveTo>
                      <a:pt x="47502" y="0"/>
                    </a:moveTo>
                    <a:lnTo>
                      <a:pt x="888030" y="0"/>
                    </a:lnTo>
                    <a:cubicBezTo>
                      <a:pt x="914265" y="0"/>
                      <a:pt x="935533" y="21268"/>
                      <a:pt x="935533" y="47502"/>
                    </a:cubicBezTo>
                    <a:lnTo>
                      <a:pt x="935533" y="752831"/>
                    </a:lnTo>
                    <a:cubicBezTo>
                      <a:pt x="935533" y="765429"/>
                      <a:pt x="930528" y="777512"/>
                      <a:pt x="921620" y="786420"/>
                    </a:cubicBezTo>
                    <a:cubicBezTo>
                      <a:pt x="912711" y="795329"/>
                      <a:pt x="900629" y="800333"/>
                      <a:pt x="888030" y="800333"/>
                    </a:cubicBezTo>
                    <a:lnTo>
                      <a:pt x="47502" y="800333"/>
                    </a:lnTo>
                    <a:cubicBezTo>
                      <a:pt x="34904" y="800333"/>
                      <a:pt x="22822" y="795329"/>
                      <a:pt x="13913" y="786420"/>
                    </a:cubicBezTo>
                    <a:cubicBezTo>
                      <a:pt x="5005" y="777512"/>
                      <a:pt x="0" y="765429"/>
                      <a:pt x="0" y="752831"/>
                    </a:cubicBezTo>
                    <a:lnTo>
                      <a:pt x="0" y="47502"/>
                    </a:lnTo>
                    <a:cubicBezTo>
                      <a:pt x="0" y="34904"/>
                      <a:pt x="5005" y="22822"/>
                      <a:pt x="13913" y="13913"/>
                    </a:cubicBezTo>
                    <a:cubicBezTo>
                      <a:pt x="22822" y="5005"/>
                      <a:pt x="34904" y="0"/>
                      <a:pt x="47502" y="0"/>
                    </a:cubicBezTo>
                    <a:close/>
                  </a:path>
                </a:pathLst>
              </a:custGeom>
              <a:solidFill>
                <a:srgbClr val="ABBCC7"/>
              </a:solidFill>
              <a:ln cap="rnd">
                <a:noFill/>
                <a:prstDash val="solid"/>
                <a:round/>
              </a:ln>
            </p:spPr>
          </p:sp>
          <p:sp>
            <p:nvSpPr>
              <p:cNvPr id="5" name="TextBox 5"/>
              <p:cNvSpPr txBox="1"/>
              <p:nvPr/>
            </p:nvSpPr>
            <p:spPr>
              <a:xfrm>
                <a:off x="0" y="-38100"/>
                <a:ext cx="935533" cy="83843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5" name="TextBox 15"/>
            <p:cNvSpPr txBox="1"/>
            <p:nvPr/>
          </p:nvSpPr>
          <p:spPr>
            <a:xfrm>
              <a:off x="7398347" y="1946808"/>
              <a:ext cx="3881095" cy="538609"/>
            </a:xfrm>
            <a:prstGeom prst="rect">
              <a:avLst/>
            </a:prstGeom>
          </p:spPr>
          <p:txBody>
            <a:bodyPr wrap="square" lIns="0" tIns="0" rIns="0" bIns="0" rtlCol="0" anchor="t">
              <a:spAutoFit/>
            </a:bodyPr>
            <a:lstStyle/>
            <a:p>
              <a:pPr algn="ctr">
                <a:spcBef>
                  <a:spcPct val="0"/>
                </a:spcBef>
              </a:pPr>
              <a:r>
                <a:rPr lang="en-US" sz="3500" dirty="0" err="1">
                  <a:solidFill>
                    <a:srgbClr val="2E2E2E"/>
                  </a:solidFill>
                  <a:latin typeface="+mj-lt"/>
                  <a:ea typeface="Codec Pro"/>
                  <a:cs typeface="Codec Pro"/>
                  <a:sym typeface="Codec Pro"/>
                </a:rPr>
                <a:t>Miễn</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dịch</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bẩm</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sinh</a:t>
              </a:r>
              <a:endParaRPr lang="en-US" sz="3500" dirty="0">
                <a:solidFill>
                  <a:srgbClr val="2E2E2E"/>
                </a:solidFill>
                <a:latin typeface="+mj-lt"/>
                <a:ea typeface="Codec Pro"/>
                <a:cs typeface="Codec Pro"/>
                <a:sym typeface="Codec Pro"/>
              </a:endParaRPr>
            </a:p>
          </p:txBody>
        </p:sp>
      </p:grpSp>
      <p:sp>
        <p:nvSpPr>
          <p:cNvPr id="17" name="TextBox 17"/>
          <p:cNvSpPr txBox="1"/>
          <p:nvPr/>
        </p:nvSpPr>
        <p:spPr>
          <a:xfrm>
            <a:off x="12110253" y="1669519"/>
            <a:ext cx="4748061" cy="1846659"/>
          </a:xfrm>
          <a:prstGeom prst="rect">
            <a:avLst/>
          </a:prstGeom>
        </p:spPr>
        <p:txBody>
          <a:bodyPr wrap="square" lIns="0" tIns="0" rIns="0" bIns="0" rtlCol="0" anchor="t">
            <a:spAutoFit/>
          </a:bodyPr>
          <a:lstStyle/>
          <a:p>
            <a:pPr>
              <a:spcBef>
                <a:spcPct val="0"/>
              </a:spcBef>
            </a:pP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Nhận</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diện</a:t>
            </a:r>
            <a:r>
              <a:rPr lang="en-US" sz="3000" dirty="0">
                <a:solidFill>
                  <a:srgbClr val="2E2E2E"/>
                </a:solidFill>
                <a:latin typeface="+mj-lt"/>
                <a:ea typeface="Codec Pro"/>
                <a:cs typeface="Codec Pro"/>
                <a:sym typeface="Codec Pro"/>
              </a:rPr>
              <a:t> PAMs (B-glucans, Mannans) qua Dectin-1, TLRs</a:t>
            </a:r>
          </a:p>
          <a:p>
            <a:pPr>
              <a:spcBef>
                <a:spcPct val="0"/>
              </a:spcBef>
            </a:pPr>
            <a:r>
              <a:rPr lang="en-US" sz="3000" dirty="0">
                <a:solidFill>
                  <a:srgbClr val="2E2E2E"/>
                </a:solidFill>
                <a:latin typeface="+mj-lt"/>
                <a:ea typeface="Codec Pro"/>
                <a:cs typeface="Codec Pro"/>
                <a:sym typeface="Codec Pro"/>
              </a:rPr>
              <a:t>- Bạch </a:t>
            </a:r>
            <a:r>
              <a:rPr lang="en-US" sz="3000" dirty="0" err="1">
                <a:solidFill>
                  <a:srgbClr val="2E2E2E"/>
                </a:solidFill>
                <a:latin typeface="+mj-lt"/>
                <a:ea typeface="Codec Pro"/>
                <a:cs typeface="Codec Pro"/>
                <a:sym typeface="Codec Pro"/>
              </a:rPr>
              <a:t>cầu</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trung</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tính</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và</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đại</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thực</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bào</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tiêu</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diệt</a:t>
            </a:r>
            <a:r>
              <a:rPr lang="en-US" sz="3000" dirty="0">
                <a:solidFill>
                  <a:srgbClr val="2E2E2E"/>
                </a:solidFill>
                <a:latin typeface="+mj-lt"/>
                <a:ea typeface="Codec Pro"/>
                <a:cs typeface="Codec Pro"/>
                <a:sym typeface="Codec Pro"/>
              </a:rPr>
              <a:t> (ROS)</a:t>
            </a:r>
          </a:p>
        </p:txBody>
      </p:sp>
      <p:sp>
        <p:nvSpPr>
          <p:cNvPr id="23" name="TextBox 23"/>
          <p:cNvSpPr txBox="1"/>
          <p:nvPr/>
        </p:nvSpPr>
        <p:spPr>
          <a:xfrm>
            <a:off x="933450" y="1510221"/>
            <a:ext cx="4714373" cy="1527213"/>
          </a:xfrm>
          <a:prstGeom prst="rect">
            <a:avLst/>
          </a:prstGeom>
        </p:spPr>
        <p:txBody>
          <a:bodyPr wrap="square" lIns="0" tIns="0" rIns="0" bIns="0" rtlCol="0" anchor="t">
            <a:spAutoFit/>
          </a:bodyPr>
          <a:lstStyle/>
          <a:p>
            <a:pPr algn="l">
              <a:lnSpc>
                <a:spcPts val="5880"/>
              </a:lnSpc>
            </a:pPr>
            <a:r>
              <a:rPr lang="en-US" sz="6000" b="1" spc="-108" dirty="0">
                <a:solidFill>
                  <a:srgbClr val="3B3A3A"/>
                </a:solidFill>
                <a:latin typeface="+mj-lt"/>
                <a:ea typeface="Codec Pro Bold"/>
                <a:cs typeface="Codec Pro Bold"/>
                <a:sym typeface="Codec Pro Bold"/>
              </a:rPr>
              <a:t>MIỄN DỊCH CHỐNG NẤM </a:t>
            </a:r>
          </a:p>
        </p:txBody>
      </p:sp>
      <p:sp>
        <p:nvSpPr>
          <p:cNvPr id="24" name="TextBox 24"/>
          <p:cNvSpPr txBox="1"/>
          <p:nvPr/>
        </p:nvSpPr>
        <p:spPr>
          <a:xfrm>
            <a:off x="1028700" y="3388022"/>
            <a:ext cx="4714373" cy="4616520"/>
          </a:xfrm>
          <a:prstGeom prst="rect">
            <a:avLst/>
          </a:prstGeom>
        </p:spPr>
        <p:txBody>
          <a:bodyPr wrap="square" lIns="0" tIns="0" rIns="0" bIns="0" rtlCol="0" anchor="t">
            <a:spAutoFit/>
          </a:bodyPr>
          <a:lstStyle/>
          <a:p>
            <a:pPr lvl="0"/>
            <a:r>
              <a:rPr lang="vi-VN" sz="3500" dirty="0">
                <a:latin typeface="Calibri" panose="020F0502020204030204" pitchFamily="34" charset="0"/>
                <a:cs typeface="Calibri" panose="020F0502020204030204" pitchFamily="34" charset="0"/>
              </a:rPr>
              <a:t>Nhiều loại nấm tồn tại trong môi trường và chỉ gây bệnh cơ hội trên những cá thể có hệ miễn dịch suy giảm. Miễn dịch bẩm sinh đóng vai trò chính trong việc kiểm soát hầu hết các loại nấm. </a:t>
            </a:r>
            <a:br>
              <a:rPr lang="vi-VN" sz="2000" dirty="0"/>
            </a:br>
            <a:endParaRPr lang="en-US" sz="1999" b="1" u="none" dirty="0">
              <a:solidFill>
                <a:srgbClr val="3B3A3A"/>
              </a:solidFill>
              <a:latin typeface="Codec Pro Bold"/>
              <a:ea typeface="Codec Pro Bold"/>
              <a:cs typeface="Codec Pro Bold"/>
              <a:sym typeface="Codec Pro Bold"/>
            </a:endParaRPr>
          </a:p>
        </p:txBody>
      </p:sp>
      <p:sp>
        <p:nvSpPr>
          <p:cNvPr id="25" name="Freeform 25"/>
          <p:cNvSpPr/>
          <p:nvPr/>
        </p:nvSpPr>
        <p:spPr>
          <a:xfrm>
            <a:off x="9239250" y="-199511"/>
            <a:ext cx="1722652" cy="1709732"/>
          </a:xfrm>
          <a:custGeom>
            <a:avLst/>
            <a:gdLst/>
            <a:ahLst/>
            <a:cxnLst/>
            <a:rect l="l" t="t" r="r" b="b"/>
            <a:pathLst>
              <a:path w="1722652" h="1709732">
                <a:moveTo>
                  <a:pt x="0" y="0"/>
                </a:moveTo>
                <a:lnTo>
                  <a:pt x="1722652" y="0"/>
                </a:lnTo>
                <a:lnTo>
                  <a:pt x="1722652" y="1709732"/>
                </a:lnTo>
                <a:lnTo>
                  <a:pt x="0" y="1709732"/>
                </a:lnTo>
                <a:lnTo>
                  <a:pt x="0" y="0"/>
                </a:lnTo>
                <a:close/>
              </a:path>
            </a:pathLst>
          </a:custGeom>
          <a:blipFill>
            <a:blip r:embed="rId3"/>
            <a:stretch>
              <a:fillRect/>
            </a:stretch>
          </a:blipFill>
        </p:spPr>
      </p:sp>
      <p:sp>
        <p:nvSpPr>
          <p:cNvPr id="26" name="Freeform 26"/>
          <p:cNvSpPr/>
          <p:nvPr/>
        </p:nvSpPr>
        <p:spPr>
          <a:xfrm>
            <a:off x="1028700" y="8257521"/>
            <a:ext cx="3313742" cy="3288889"/>
          </a:xfrm>
          <a:custGeom>
            <a:avLst/>
            <a:gdLst/>
            <a:ahLst/>
            <a:cxnLst/>
            <a:rect l="l" t="t" r="r" b="b"/>
            <a:pathLst>
              <a:path w="3313742" h="3288889">
                <a:moveTo>
                  <a:pt x="0" y="0"/>
                </a:moveTo>
                <a:lnTo>
                  <a:pt x="3313742" y="0"/>
                </a:lnTo>
                <a:lnTo>
                  <a:pt x="3313742" y="3288889"/>
                </a:lnTo>
                <a:lnTo>
                  <a:pt x="0" y="3288889"/>
                </a:lnTo>
                <a:lnTo>
                  <a:pt x="0" y="0"/>
                </a:lnTo>
                <a:close/>
              </a:path>
            </a:pathLst>
          </a:custGeom>
          <a:blipFill>
            <a:blip r:embed="rId4"/>
            <a:stretch>
              <a:fillRect/>
            </a:stretch>
          </a:blipFill>
        </p:spPr>
      </p:sp>
      <p:grpSp>
        <p:nvGrpSpPr>
          <p:cNvPr id="29" name="Group 28">
            <a:extLst>
              <a:ext uri="{FF2B5EF4-FFF2-40B4-BE49-F238E27FC236}">
                <a16:creationId xmlns:a16="http://schemas.microsoft.com/office/drawing/2014/main" id="{D9F8D38F-0547-4656-572E-7005B766A54D}"/>
              </a:ext>
            </a:extLst>
          </p:cNvPr>
          <p:cNvGrpSpPr/>
          <p:nvPr/>
        </p:nvGrpSpPr>
        <p:grpSpPr>
          <a:xfrm>
            <a:off x="7174812" y="5755115"/>
            <a:ext cx="3938376" cy="1230470"/>
            <a:chOff x="9212386" y="6340158"/>
            <a:chExt cx="3938376" cy="1230470"/>
          </a:xfrm>
        </p:grpSpPr>
        <p:grpSp>
          <p:nvGrpSpPr>
            <p:cNvPr id="9" name="Group 9"/>
            <p:cNvGrpSpPr/>
            <p:nvPr/>
          </p:nvGrpSpPr>
          <p:grpSpPr>
            <a:xfrm>
              <a:off x="9239250" y="6340158"/>
              <a:ext cx="3911512" cy="1230470"/>
              <a:chOff x="0" y="0"/>
              <a:chExt cx="935533" cy="800333"/>
            </a:xfrm>
          </p:grpSpPr>
          <p:sp>
            <p:nvSpPr>
              <p:cNvPr id="10" name="Freeform 10"/>
              <p:cNvSpPr/>
              <p:nvPr/>
            </p:nvSpPr>
            <p:spPr>
              <a:xfrm>
                <a:off x="0" y="0"/>
                <a:ext cx="935533" cy="800333"/>
              </a:xfrm>
              <a:custGeom>
                <a:avLst/>
                <a:gdLst/>
                <a:ahLst/>
                <a:cxnLst/>
                <a:rect l="l" t="t" r="r" b="b"/>
                <a:pathLst>
                  <a:path w="935533" h="800333">
                    <a:moveTo>
                      <a:pt x="47502" y="0"/>
                    </a:moveTo>
                    <a:lnTo>
                      <a:pt x="888030" y="0"/>
                    </a:lnTo>
                    <a:cubicBezTo>
                      <a:pt x="914265" y="0"/>
                      <a:pt x="935533" y="21268"/>
                      <a:pt x="935533" y="47502"/>
                    </a:cubicBezTo>
                    <a:lnTo>
                      <a:pt x="935533" y="752831"/>
                    </a:lnTo>
                    <a:cubicBezTo>
                      <a:pt x="935533" y="765429"/>
                      <a:pt x="930528" y="777512"/>
                      <a:pt x="921620" y="786420"/>
                    </a:cubicBezTo>
                    <a:cubicBezTo>
                      <a:pt x="912711" y="795329"/>
                      <a:pt x="900629" y="800333"/>
                      <a:pt x="888030" y="800333"/>
                    </a:cubicBezTo>
                    <a:lnTo>
                      <a:pt x="47502" y="800333"/>
                    </a:lnTo>
                    <a:cubicBezTo>
                      <a:pt x="34904" y="800333"/>
                      <a:pt x="22822" y="795329"/>
                      <a:pt x="13913" y="786420"/>
                    </a:cubicBezTo>
                    <a:cubicBezTo>
                      <a:pt x="5005" y="777512"/>
                      <a:pt x="0" y="765429"/>
                      <a:pt x="0" y="752831"/>
                    </a:cubicBezTo>
                    <a:lnTo>
                      <a:pt x="0" y="47502"/>
                    </a:lnTo>
                    <a:cubicBezTo>
                      <a:pt x="0" y="34904"/>
                      <a:pt x="5005" y="22822"/>
                      <a:pt x="13913" y="13913"/>
                    </a:cubicBezTo>
                    <a:cubicBezTo>
                      <a:pt x="22822" y="5005"/>
                      <a:pt x="34904" y="0"/>
                      <a:pt x="47502" y="0"/>
                    </a:cubicBezTo>
                    <a:close/>
                  </a:path>
                </a:pathLst>
              </a:custGeom>
              <a:solidFill>
                <a:srgbClr val="B2CF9D"/>
              </a:solidFill>
              <a:ln cap="rnd">
                <a:noFill/>
                <a:prstDash val="solid"/>
                <a:round/>
              </a:ln>
            </p:spPr>
          </p:sp>
          <p:sp>
            <p:nvSpPr>
              <p:cNvPr id="11" name="TextBox 11"/>
              <p:cNvSpPr txBox="1"/>
              <p:nvPr/>
            </p:nvSpPr>
            <p:spPr>
              <a:xfrm>
                <a:off x="0" y="-38100"/>
                <a:ext cx="935533" cy="83843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28" name="TextBox 15">
              <a:extLst>
                <a:ext uri="{FF2B5EF4-FFF2-40B4-BE49-F238E27FC236}">
                  <a16:creationId xmlns:a16="http://schemas.microsoft.com/office/drawing/2014/main" id="{D612345C-4AB2-31A8-C8D6-495CAA505E36}"/>
                </a:ext>
              </a:extLst>
            </p:cNvPr>
            <p:cNvSpPr txBox="1"/>
            <p:nvPr/>
          </p:nvSpPr>
          <p:spPr>
            <a:xfrm>
              <a:off x="9212386" y="6648352"/>
              <a:ext cx="3881095" cy="538609"/>
            </a:xfrm>
            <a:prstGeom prst="rect">
              <a:avLst/>
            </a:prstGeom>
          </p:spPr>
          <p:txBody>
            <a:bodyPr wrap="square" lIns="0" tIns="0" rIns="0" bIns="0" rtlCol="0" anchor="t">
              <a:spAutoFit/>
            </a:bodyPr>
            <a:lstStyle/>
            <a:p>
              <a:pPr algn="ctr">
                <a:spcBef>
                  <a:spcPct val="0"/>
                </a:spcBef>
              </a:pPr>
              <a:r>
                <a:rPr lang="en-US" sz="3500" dirty="0" err="1">
                  <a:solidFill>
                    <a:srgbClr val="2E2E2E"/>
                  </a:solidFill>
                  <a:latin typeface="+mj-lt"/>
                  <a:ea typeface="Codec Pro"/>
                  <a:cs typeface="Codec Pro"/>
                  <a:sym typeface="Codec Pro"/>
                </a:rPr>
                <a:t>Miễn</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dịch</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thích</a:t>
              </a:r>
              <a:r>
                <a:rPr lang="en-US" sz="3500" dirty="0">
                  <a:solidFill>
                    <a:srgbClr val="2E2E2E"/>
                  </a:solidFill>
                  <a:latin typeface="+mj-lt"/>
                  <a:ea typeface="Codec Pro"/>
                  <a:cs typeface="Codec Pro"/>
                  <a:sym typeface="Codec Pro"/>
                </a:rPr>
                <a:t> </a:t>
              </a:r>
              <a:r>
                <a:rPr lang="en-US" sz="3500" dirty="0" err="1">
                  <a:solidFill>
                    <a:srgbClr val="2E2E2E"/>
                  </a:solidFill>
                  <a:latin typeface="+mj-lt"/>
                  <a:ea typeface="Codec Pro"/>
                  <a:cs typeface="Codec Pro"/>
                  <a:sym typeface="Codec Pro"/>
                </a:rPr>
                <a:t>ứng</a:t>
              </a:r>
              <a:endParaRPr lang="en-US" sz="3500" dirty="0">
                <a:solidFill>
                  <a:srgbClr val="2E2E2E"/>
                </a:solidFill>
                <a:latin typeface="+mj-lt"/>
                <a:ea typeface="Codec Pro"/>
                <a:cs typeface="Codec Pro"/>
                <a:sym typeface="Codec Pro"/>
              </a:endParaRPr>
            </a:p>
          </p:txBody>
        </p:sp>
      </p:grpSp>
      <p:sp>
        <p:nvSpPr>
          <p:cNvPr id="30" name="TextBox 17">
            <a:extLst>
              <a:ext uri="{FF2B5EF4-FFF2-40B4-BE49-F238E27FC236}">
                <a16:creationId xmlns:a16="http://schemas.microsoft.com/office/drawing/2014/main" id="{C56557CC-35D9-3E48-86B8-37B72930CC65}"/>
              </a:ext>
            </a:extLst>
          </p:cNvPr>
          <p:cNvSpPr txBox="1"/>
          <p:nvPr/>
        </p:nvSpPr>
        <p:spPr>
          <a:xfrm>
            <a:off x="12170644" y="5941384"/>
            <a:ext cx="4748061" cy="1846659"/>
          </a:xfrm>
          <a:prstGeom prst="rect">
            <a:avLst/>
          </a:prstGeom>
        </p:spPr>
        <p:txBody>
          <a:bodyPr wrap="square" lIns="0" tIns="0" rIns="0" bIns="0" rtlCol="0" anchor="t">
            <a:spAutoFit/>
          </a:bodyPr>
          <a:lstStyle/>
          <a:p>
            <a:pPr>
              <a:spcBef>
                <a:spcPct val="0"/>
              </a:spcBef>
            </a:pP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Phản</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ứng</a:t>
            </a:r>
            <a:r>
              <a:rPr lang="en-US" sz="3000" dirty="0">
                <a:solidFill>
                  <a:srgbClr val="2E2E2E"/>
                </a:solidFill>
                <a:latin typeface="+mj-lt"/>
                <a:ea typeface="Codec Pro"/>
                <a:cs typeface="Codec Pro"/>
                <a:sym typeface="Codec Pro"/>
              </a:rPr>
              <a:t> Th1 (IFN-y, </a:t>
            </a:r>
            <a:r>
              <a:rPr lang="en-US" sz="3000" dirty="0" err="1">
                <a:solidFill>
                  <a:srgbClr val="2E2E2E"/>
                </a:solidFill>
                <a:latin typeface="+mj-lt"/>
                <a:ea typeface="Codec Pro"/>
                <a:cs typeface="Codec Pro"/>
                <a:sym typeface="Codec Pro"/>
              </a:rPr>
              <a:t>hoạt</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hóa</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đại</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thực</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bào</a:t>
            </a:r>
            <a:r>
              <a:rPr lang="en-US" sz="3000" dirty="0">
                <a:solidFill>
                  <a:srgbClr val="2E2E2E"/>
                </a:solidFill>
                <a:latin typeface="+mj-lt"/>
                <a:ea typeface="Codec Pro"/>
                <a:cs typeface="Codec Pro"/>
                <a:sym typeface="Codec Pro"/>
              </a:rPr>
              <a:t>)</a:t>
            </a:r>
          </a:p>
          <a:p>
            <a:pPr>
              <a:spcBef>
                <a:spcPct val="0"/>
              </a:spcBef>
            </a:pP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Phản</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ứng</a:t>
            </a:r>
            <a:r>
              <a:rPr lang="en-US" sz="3000" dirty="0">
                <a:solidFill>
                  <a:srgbClr val="2E2E2E"/>
                </a:solidFill>
                <a:latin typeface="+mj-lt"/>
                <a:ea typeface="Codec Pro"/>
                <a:cs typeface="Codec Pro"/>
                <a:sym typeface="Codec Pro"/>
              </a:rPr>
              <a:t> Th17 (IL-17, </a:t>
            </a:r>
            <a:r>
              <a:rPr lang="en-US" sz="3000" dirty="0" err="1">
                <a:solidFill>
                  <a:srgbClr val="2E2E2E"/>
                </a:solidFill>
                <a:latin typeface="+mj-lt"/>
                <a:ea typeface="Codec Pro"/>
                <a:cs typeface="Codec Pro"/>
                <a:sym typeface="Codec Pro"/>
              </a:rPr>
              <a:t>huy</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động</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bạch</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cầu</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trung</a:t>
            </a:r>
            <a:r>
              <a:rPr lang="en-US" sz="3000" dirty="0">
                <a:solidFill>
                  <a:srgbClr val="2E2E2E"/>
                </a:solidFill>
                <a:latin typeface="+mj-lt"/>
                <a:ea typeface="Codec Pro"/>
                <a:cs typeface="Codec Pro"/>
                <a:sym typeface="Codec Pro"/>
              </a:rPr>
              <a:t> </a:t>
            </a:r>
            <a:r>
              <a:rPr lang="en-US" sz="3000" dirty="0" err="1">
                <a:solidFill>
                  <a:srgbClr val="2E2E2E"/>
                </a:solidFill>
                <a:latin typeface="+mj-lt"/>
                <a:ea typeface="Codec Pro"/>
                <a:cs typeface="Codec Pro"/>
                <a:sym typeface="Codec Pro"/>
              </a:rPr>
              <a:t>tính</a:t>
            </a:r>
            <a:r>
              <a:rPr lang="en-US" sz="3000" dirty="0">
                <a:solidFill>
                  <a:srgbClr val="2E2E2E"/>
                </a:solidFill>
                <a:latin typeface="+mj-lt"/>
                <a:ea typeface="Codec Pro"/>
                <a:cs typeface="Codec Pro"/>
                <a:sym typeface="Codec Pro"/>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1" name="Group 30">
            <a:extLst>
              <a:ext uri="{FF2B5EF4-FFF2-40B4-BE49-F238E27FC236}">
                <a16:creationId xmlns:a16="http://schemas.microsoft.com/office/drawing/2014/main" id="{11BE9015-5C22-56DD-28FE-11D070C2C719}"/>
              </a:ext>
            </a:extLst>
          </p:cNvPr>
          <p:cNvGrpSpPr/>
          <p:nvPr/>
        </p:nvGrpSpPr>
        <p:grpSpPr>
          <a:xfrm>
            <a:off x="10414038" y="1474333"/>
            <a:ext cx="5977129" cy="3143734"/>
            <a:chOff x="11703799" y="1494821"/>
            <a:chExt cx="5460251" cy="2322146"/>
          </a:xfrm>
        </p:grpSpPr>
        <p:grpSp>
          <p:nvGrpSpPr>
            <p:cNvPr id="6" name="Group 6"/>
            <p:cNvGrpSpPr/>
            <p:nvPr/>
          </p:nvGrpSpPr>
          <p:grpSpPr>
            <a:xfrm>
              <a:off x="11703799" y="1494821"/>
              <a:ext cx="5460251" cy="2322146"/>
              <a:chOff x="0" y="0"/>
              <a:chExt cx="1803504" cy="766998"/>
            </a:xfrm>
          </p:grpSpPr>
          <p:sp>
            <p:nvSpPr>
              <p:cNvPr id="7" name="Freeform 7"/>
              <p:cNvSpPr/>
              <p:nvPr/>
            </p:nvSpPr>
            <p:spPr>
              <a:xfrm>
                <a:off x="0" y="0"/>
                <a:ext cx="1803504" cy="766998"/>
              </a:xfrm>
              <a:custGeom>
                <a:avLst/>
                <a:gdLst/>
                <a:ahLst/>
                <a:cxnLst/>
                <a:rect l="l" t="t" r="r" b="b"/>
                <a:pathLst>
                  <a:path w="1803504" h="766998">
                    <a:moveTo>
                      <a:pt x="29775" y="0"/>
                    </a:moveTo>
                    <a:lnTo>
                      <a:pt x="1773729" y="0"/>
                    </a:lnTo>
                    <a:cubicBezTo>
                      <a:pt x="1781626" y="0"/>
                      <a:pt x="1789199" y="3137"/>
                      <a:pt x="1794783" y="8721"/>
                    </a:cubicBezTo>
                    <a:cubicBezTo>
                      <a:pt x="1800367" y="14305"/>
                      <a:pt x="1803504" y="21878"/>
                      <a:pt x="1803504" y="29775"/>
                    </a:cubicBezTo>
                    <a:lnTo>
                      <a:pt x="1803504" y="737222"/>
                    </a:lnTo>
                    <a:cubicBezTo>
                      <a:pt x="1803504" y="745119"/>
                      <a:pt x="1800367" y="752693"/>
                      <a:pt x="1794783" y="758277"/>
                    </a:cubicBezTo>
                    <a:cubicBezTo>
                      <a:pt x="1789199" y="763861"/>
                      <a:pt x="1781626" y="766998"/>
                      <a:pt x="1773729" y="766998"/>
                    </a:cubicBezTo>
                    <a:lnTo>
                      <a:pt x="29775" y="766998"/>
                    </a:lnTo>
                    <a:cubicBezTo>
                      <a:pt x="21878" y="766998"/>
                      <a:pt x="14305" y="763861"/>
                      <a:pt x="8721" y="758277"/>
                    </a:cubicBezTo>
                    <a:cubicBezTo>
                      <a:pt x="3137" y="752693"/>
                      <a:pt x="0" y="745119"/>
                      <a:pt x="0" y="737222"/>
                    </a:cubicBezTo>
                    <a:lnTo>
                      <a:pt x="0" y="29775"/>
                    </a:lnTo>
                    <a:cubicBezTo>
                      <a:pt x="0" y="21878"/>
                      <a:pt x="3137" y="14305"/>
                      <a:pt x="8721" y="8721"/>
                    </a:cubicBezTo>
                    <a:cubicBezTo>
                      <a:pt x="14305" y="3137"/>
                      <a:pt x="21878" y="0"/>
                      <a:pt x="29775" y="0"/>
                    </a:cubicBezTo>
                    <a:close/>
                  </a:path>
                </a:pathLst>
              </a:custGeom>
              <a:solidFill>
                <a:srgbClr val="B2CF9D"/>
              </a:solidFill>
              <a:ln cap="rnd">
                <a:noFill/>
                <a:prstDash val="solid"/>
                <a:round/>
              </a:ln>
            </p:spPr>
          </p:sp>
          <p:sp>
            <p:nvSpPr>
              <p:cNvPr id="8" name="TextBox 8"/>
              <p:cNvSpPr txBox="1"/>
              <p:nvPr/>
            </p:nvSpPr>
            <p:spPr>
              <a:xfrm>
                <a:off x="0" y="-38100"/>
                <a:ext cx="1803504" cy="805098"/>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9" name="TextBox 9"/>
            <p:cNvSpPr txBox="1"/>
            <p:nvPr/>
          </p:nvSpPr>
          <p:spPr>
            <a:xfrm>
              <a:off x="12671246" y="1807811"/>
              <a:ext cx="4492804" cy="1591393"/>
            </a:xfrm>
            <a:prstGeom prst="rect">
              <a:avLst/>
            </a:prstGeom>
          </p:spPr>
          <p:txBody>
            <a:bodyPr lIns="0" tIns="0" rIns="0" bIns="0" rtlCol="0" anchor="t">
              <a:spAutoFit/>
            </a:bodyPr>
            <a:lstStyle/>
            <a:p>
              <a:pPr marL="0" lvl="0" indent="0"/>
              <a:r>
                <a:rPr lang="en-US" sz="3500" b="1" u="none" spc="-3" dirty="0">
                  <a:solidFill>
                    <a:srgbClr val="2E2E2E"/>
                  </a:solidFill>
                  <a:latin typeface="+mj-lt"/>
                  <a:ea typeface="Codec Pro Bold"/>
                  <a:cs typeface="Codec Pro Bold"/>
                  <a:sym typeface="Codec Pro Bold"/>
                </a:rPr>
                <a:t>- </a:t>
              </a:r>
              <a:r>
                <a:rPr lang="en-US" sz="3500" b="1" u="none" spc="-3" dirty="0" err="1">
                  <a:solidFill>
                    <a:srgbClr val="2E2E2E"/>
                  </a:solidFill>
                  <a:latin typeface="+mj-lt"/>
                  <a:ea typeface="Codec Pro Bold"/>
                  <a:cs typeface="Codec Pro Bold"/>
                  <a:sym typeface="Codec Pro Bold"/>
                </a:rPr>
                <a:t>Nội</a:t>
              </a:r>
              <a:r>
                <a:rPr lang="en-US" sz="3500" b="1" u="none" spc="-3" dirty="0">
                  <a:solidFill>
                    <a:srgbClr val="2E2E2E"/>
                  </a:solidFill>
                  <a:latin typeface="+mj-lt"/>
                  <a:ea typeface="Codec Pro Bold"/>
                  <a:cs typeface="Codec Pro Bold"/>
                  <a:sym typeface="Codec Pro Bold"/>
                </a:rPr>
                <a:t> </a:t>
              </a:r>
              <a:r>
                <a:rPr lang="en-US" sz="3500" b="1" u="none" spc="-3" dirty="0" err="1">
                  <a:solidFill>
                    <a:srgbClr val="2E2E2E"/>
                  </a:solidFill>
                  <a:latin typeface="+mj-lt"/>
                  <a:ea typeface="Codec Pro Bold"/>
                  <a:cs typeface="Codec Pro Bold"/>
                  <a:sym typeface="Codec Pro Bold"/>
                </a:rPr>
                <a:t>bào</a:t>
              </a:r>
              <a:r>
                <a:rPr lang="en-US" sz="3500" b="1" u="none" spc="-3" dirty="0">
                  <a:solidFill>
                    <a:srgbClr val="2E2E2E"/>
                  </a:solidFill>
                  <a:latin typeface="+mj-lt"/>
                  <a:ea typeface="Codec Pro Bold"/>
                  <a:cs typeface="Codec Pro Bold"/>
                  <a:sym typeface="Codec Pro Bold"/>
                </a:rPr>
                <a:t>: </a:t>
              </a:r>
              <a:r>
                <a:rPr lang="en-US" sz="3500" u="none" spc="-3" dirty="0" err="1">
                  <a:solidFill>
                    <a:srgbClr val="2E2E2E"/>
                  </a:solidFill>
                  <a:latin typeface="+mj-lt"/>
                  <a:ea typeface="Codec Pro Bold"/>
                  <a:cs typeface="Codec Pro Bold"/>
                  <a:sym typeface="Codec Pro Bold"/>
                </a:rPr>
                <a:t>Chủ</a:t>
              </a:r>
              <a:r>
                <a:rPr lang="en-US" sz="3500" u="none" spc="-3" dirty="0">
                  <a:solidFill>
                    <a:srgbClr val="2E2E2E"/>
                  </a:solidFill>
                  <a:latin typeface="+mj-lt"/>
                  <a:ea typeface="Codec Pro Bold"/>
                  <a:cs typeface="Codec Pro Bold"/>
                  <a:sym typeface="Codec Pro Bold"/>
                </a:rPr>
                <a:t> </a:t>
              </a:r>
              <a:r>
                <a:rPr lang="en-US" sz="3500" u="none" spc="-3" dirty="0" err="1">
                  <a:solidFill>
                    <a:srgbClr val="2E2E2E"/>
                  </a:solidFill>
                  <a:latin typeface="+mj-lt"/>
                  <a:ea typeface="Codec Pro Bold"/>
                  <a:cs typeface="Codec Pro Bold"/>
                  <a:sym typeface="Codec Pro Bold"/>
                </a:rPr>
                <a:t>yếu</a:t>
              </a:r>
              <a:r>
                <a:rPr lang="en-US" sz="3500" u="none" spc="-3" dirty="0">
                  <a:solidFill>
                    <a:srgbClr val="2E2E2E"/>
                  </a:solidFill>
                  <a:latin typeface="+mj-lt"/>
                  <a:ea typeface="Codec Pro Bold"/>
                  <a:cs typeface="Codec Pro Bold"/>
                  <a:sym typeface="Codec Pro Bold"/>
                </a:rPr>
                <a:t> Th1, IFN-y, CTL</a:t>
              </a:r>
              <a:endParaRPr lang="en-US" sz="3500" b="1" u="none" spc="-3" dirty="0">
                <a:solidFill>
                  <a:srgbClr val="2E2E2E"/>
                </a:solidFill>
                <a:latin typeface="+mj-lt"/>
                <a:ea typeface="Codec Pro Bold"/>
                <a:cs typeface="Codec Pro Bold"/>
                <a:sym typeface="Codec Pro Bold"/>
              </a:endParaRPr>
            </a:p>
            <a:p>
              <a:pPr marL="0" lvl="0" indent="0"/>
              <a:r>
                <a:rPr lang="en-US" sz="3500" b="1" spc="-3" dirty="0">
                  <a:solidFill>
                    <a:srgbClr val="2E2E2E"/>
                  </a:solidFill>
                  <a:latin typeface="+mj-lt"/>
                  <a:ea typeface="Codec Pro Bold"/>
                  <a:cs typeface="Codec Pro Bold"/>
                  <a:sym typeface="Codec Pro Bold"/>
                </a:rPr>
                <a:t>- </a:t>
              </a:r>
              <a:r>
                <a:rPr lang="en-US" sz="3500" b="1" spc="-3" dirty="0" err="1">
                  <a:solidFill>
                    <a:srgbClr val="2E2E2E"/>
                  </a:solidFill>
                  <a:latin typeface="+mj-lt"/>
                  <a:ea typeface="Codec Pro Bold"/>
                  <a:cs typeface="Codec Pro Bold"/>
                  <a:sym typeface="Codec Pro Bold"/>
                </a:rPr>
                <a:t>Ngoại</a:t>
              </a:r>
              <a:r>
                <a:rPr lang="en-US" sz="3500" b="1" spc="-3" dirty="0">
                  <a:solidFill>
                    <a:srgbClr val="2E2E2E"/>
                  </a:solidFill>
                  <a:latin typeface="+mj-lt"/>
                  <a:ea typeface="Codec Pro Bold"/>
                  <a:cs typeface="Codec Pro Bold"/>
                  <a:sym typeface="Codec Pro Bold"/>
                </a:rPr>
                <a:t> </a:t>
              </a:r>
              <a:r>
                <a:rPr lang="en-US" sz="3500" b="1" spc="-3" dirty="0" err="1">
                  <a:solidFill>
                    <a:srgbClr val="2E2E2E"/>
                  </a:solidFill>
                  <a:latin typeface="+mj-lt"/>
                  <a:ea typeface="Codec Pro Bold"/>
                  <a:cs typeface="Codec Pro Bold"/>
                  <a:sym typeface="Codec Pro Bold"/>
                </a:rPr>
                <a:t>bào</a:t>
              </a:r>
              <a:r>
                <a:rPr lang="en-US" sz="3500" b="1"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Chủ</a:t>
              </a:r>
              <a:r>
                <a:rPr lang="en-US" sz="3500"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yếu</a:t>
              </a:r>
              <a:r>
                <a:rPr lang="en-US" sz="3500"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kháng</a:t>
              </a:r>
              <a:r>
                <a:rPr lang="en-US" sz="3500"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thể</a:t>
              </a:r>
              <a:r>
                <a:rPr lang="en-US" sz="3500"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bổ</a:t>
              </a:r>
              <a:r>
                <a:rPr lang="en-US" sz="3500" spc="-3" dirty="0">
                  <a:solidFill>
                    <a:srgbClr val="2E2E2E"/>
                  </a:solidFill>
                  <a:latin typeface="+mj-lt"/>
                  <a:ea typeface="Codec Pro Bold"/>
                  <a:cs typeface="Codec Pro Bold"/>
                  <a:sym typeface="Codec Pro Bold"/>
                </a:rPr>
                <a:t> </a:t>
              </a:r>
              <a:r>
                <a:rPr lang="en-US" sz="3500" spc="-3" dirty="0" err="1">
                  <a:solidFill>
                    <a:srgbClr val="2E2E2E"/>
                  </a:solidFill>
                  <a:latin typeface="+mj-lt"/>
                  <a:ea typeface="Codec Pro Bold"/>
                  <a:cs typeface="Codec Pro Bold"/>
                  <a:sym typeface="Codec Pro Bold"/>
                </a:rPr>
                <a:t>thể</a:t>
              </a:r>
              <a:endParaRPr lang="en-US" sz="3500" b="1" u="none" spc="-3" dirty="0">
                <a:solidFill>
                  <a:srgbClr val="2E2E2E"/>
                </a:solidFill>
                <a:latin typeface="+mj-lt"/>
                <a:ea typeface="Codec Pro Bold"/>
                <a:cs typeface="Codec Pro Bold"/>
                <a:sym typeface="Codec Pro Bold"/>
              </a:endParaRPr>
            </a:p>
          </p:txBody>
        </p:sp>
      </p:grpSp>
      <p:grpSp>
        <p:nvGrpSpPr>
          <p:cNvPr id="30" name="Group 29">
            <a:extLst>
              <a:ext uri="{FF2B5EF4-FFF2-40B4-BE49-F238E27FC236}">
                <a16:creationId xmlns:a16="http://schemas.microsoft.com/office/drawing/2014/main" id="{6FF18B76-86AB-86FD-4098-8532D9D5EC75}"/>
              </a:ext>
            </a:extLst>
          </p:cNvPr>
          <p:cNvGrpSpPr/>
          <p:nvPr/>
        </p:nvGrpSpPr>
        <p:grpSpPr>
          <a:xfrm>
            <a:off x="6074718" y="1771404"/>
            <a:ext cx="3528136" cy="3143734"/>
            <a:chOff x="7784267" y="1379470"/>
            <a:chExt cx="3036133" cy="2744837"/>
          </a:xfrm>
        </p:grpSpPr>
        <p:grpSp>
          <p:nvGrpSpPr>
            <p:cNvPr id="3" name="Group 3"/>
            <p:cNvGrpSpPr/>
            <p:nvPr/>
          </p:nvGrpSpPr>
          <p:grpSpPr>
            <a:xfrm>
              <a:off x="7784267" y="1379470"/>
              <a:ext cx="3036133" cy="274483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2CF9D"/>
              </a:solidFill>
              <a:ln cap="rnd">
                <a:noFill/>
                <a:prstDash val="solid"/>
                <a:round/>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0" name="TextBox 10"/>
            <p:cNvSpPr txBox="1"/>
            <p:nvPr/>
          </p:nvSpPr>
          <p:spPr>
            <a:xfrm>
              <a:off x="8052626" y="2479488"/>
              <a:ext cx="2483136" cy="769441"/>
            </a:xfrm>
            <a:prstGeom prst="rect">
              <a:avLst/>
            </a:prstGeom>
          </p:spPr>
          <p:txBody>
            <a:bodyPr wrap="square" lIns="0" tIns="0" rIns="0" bIns="0" rtlCol="0" anchor="t">
              <a:spAutoFit/>
            </a:bodyPr>
            <a:lstStyle/>
            <a:p>
              <a:pPr algn="ctr"/>
              <a:r>
                <a:rPr lang="en-US" sz="2500" b="1" dirty="0" err="1">
                  <a:solidFill>
                    <a:srgbClr val="2E2E2E"/>
                  </a:solidFill>
                  <a:latin typeface="Codec Pro Bold"/>
                  <a:ea typeface="Codec Pro Bold"/>
                  <a:cs typeface="Codec Pro Bold"/>
                  <a:sym typeface="Codec Pro Bold"/>
                </a:rPr>
                <a:t>Miễn</a:t>
              </a:r>
              <a:r>
                <a:rPr lang="en-US" sz="2500" b="1" dirty="0">
                  <a:solidFill>
                    <a:srgbClr val="2E2E2E"/>
                  </a:solidFill>
                  <a:latin typeface="Codec Pro Bold"/>
                  <a:ea typeface="Codec Pro Bold"/>
                  <a:cs typeface="Codec Pro Bold"/>
                  <a:sym typeface="Codec Pro Bold"/>
                </a:rPr>
                <a:t> </a:t>
              </a:r>
              <a:r>
                <a:rPr lang="en-US" sz="2500" b="1" dirty="0" err="1">
                  <a:solidFill>
                    <a:srgbClr val="2E2E2E"/>
                  </a:solidFill>
                  <a:latin typeface="Codec Pro Bold"/>
                  <a:ea typeface="Codec Pro Bold"/>
                  <a:cs typeface="Codec Pro Bold"/>
                  <a:sym typeface="Codec Pro Bold"/>
                </a:rPr>
                <a:t>dịch</a:t>
              </a:r>
              <a:r>
                <a:rPr lang="en-US" sz="2500" b="1" dirty="0">
                  <a:solidFill>
                    <a:srgbClr val="2E2E2E"/>
                  </a:solidFill>
                  <a:latin typeface="Codec Pro Bold"/>
                  <a:ea typeface="Codec Pro Bold"/>
                  <a:cs typeface="Codec Pro Bold"/>
                  <a:sym typeface="Codec Pro Bold"/>
                </a:rPr>
                <a:t> </a:t>
              </a:r>
              <a:r>
                <a:rPr lang="en-US" sz="2500" b="1" dirty="0" err="1">
                  <a:solidFill>
                    <a:srgbClr val="2E2E2E"/>
                  </a:solidFill>
                  <a:latin typeface="Codec Pro Bold"/>
                  <a:ea typeface="Codec Pro Bold"/>
                  <a:cs typeface="Codec Pro Bold"/>
                  <a:sym typeface="Codec Pro Bold"/>
                </a:rPr>
                <a:t>chống</a:t>
              </a:r>
              <a:r>
                <a:rPr lang="en-US" sz="2500" b="1" dirty="0">
                  <a:solidFill>
                    <a:srgbClr val="2E2E2E"/>
                  </a:solidFill>
                  <a:latin typeface="Codec Pro Bold"/>
                  <a:ea typeface="Codec Pro Bold"/>
                  <a:cs typeface="Codec Pro Bold"/>
                  <a:sym typeface="Codec Pro Bold"/>
                </a:rPr>
                <a:t> </a:t>
              </a:r>
              <a:r>
                <a:rPr lang="en-US" sz="2500" b="1" dirty="0" err="1">
                  <a:solidFill>
                    <a:srgbClr val="2E2E2E"/>
                  </a:solidFill>
                  <a:latin typeface="Codec Pro Bold"/>
                  <a:ea typeface="Codec Pro Bold"/>
                  <a:cs typeface="Codec Pro Bold"/>
                  <a:sym typeface="Codec Pro Bold"/>
                </a:rPr>
                <a:t>đơn</a:t>
              </a:r>
              <a:r>
                <a:rPr lang="en-US" sz="2500" b="1" dirty="0">
                  <a:solidFill>
                    <a:srgbClr val="2E2E2E"/>
                  </a:solidFill>
                  <a:latin typeface="Codec Pro Bold"/>
                  <a:ea typeface="Codec Pro Bold"/>
                  <a:cs typeface="Codec Pro Bold"/>
                  <a:sym typeface="Codec Pro Bold"/>
                </a:rPr>
                <a:t> </a:t>
              </a:r>
              <a:r>
                <a:rPr lang="en-US" sz="2500" b="1" dirty="0" err="1">
                  <a:solidFill>
                    <a:srgbClr val="2E2E2E"/>
                  </a:solidFill>
                  <a:latin typeface="Codec Pro Bold"/>
                  <a:ea typeface="Codec Pro Bold"/>
                  <a:cs typeface="Codec Pro Bold"/>
                  <a:sym typeface="Codec Pro Bold"/>
                </a:rPr>
                <a:t>bào</a:t>
              </a:r>
              <a:endParaRPr lang="en-US" sz="2500" b="1" dirty="0">
                <a:solidFill>
                  <a:srgbClr val="2E2E2E"/>
                </a:solidFill>
                <a:latin typeface="Codec Pro Bold"/>
                <a:ea typeface="Codec Pro Bold"/>
                <a:cs typeface="Codec Pro Bold"/>
                <a:sym typeface="Codec Pro Bold"/>
              </a:endParaRPr>
            </a:p>
          </p:txBody>
        </p:sp>
      </p:grpSp>
      <p:grpSp>
        <p:nvGrpSpPr>
          <p:cNvPr id="32" name="Group 31">
            <a:extLst>
              <a:ext uri="{FF2B5EF4-FFF2-40B4-BE49-F238E27FC236}">
                <a16:creationId xmlns:a16="http://schemas.microsoft.com/office/drawing/2014/main" id="{7DEC1E0B-7D25-41C7-1905-FDC7AED02E3C}"/>
              </a:ext>
            </a:extLst>
          </p:cNvPr>
          <p:cNvGrpSpPr/>
          <p:nvPr/>
        </p:nvGrpSpPr>
        <p:grpSpPr>
          <a:xfrm>
            <a:off x="10414038" y="5299165"/>
            <a:ext cx="7173781" cy="4340343"/>
            <a:chOff x="10733219" y="5298957"/>
            <a:chExt cx="6322683" cy="4016632"/>
          </a:xfrm>
        </p:grpSpPr>
        <p:grpSp>
          <p:nvGrpSpPr>
            <p:cNvPr id="14" name="Group 14"/>
            <p:cNvGrpSpPr/>
            <p:nvPr/>
          </p:nvGrpSpPr>
          <p:grpSpPr>
            <a:xfrm>
              <a:off x="10733219" y="5298957"/>
              <a:ext cx="6322683" cy="4016632"/>
              <a:chOff x="0" y="0"/>
              <a:chExt cx="1803504" cy="766998"/>
            </a:xfrm>
          </p:grpSpPr>
          <p:sp>
            <p:nvSpPr>
              <p:cNvPr id="15" name="Freeform 15"/>
              <p:cNvSpPr/>
              <p:nvPr/>
            </p:nvSpPr>
            <p:spPr>
              <a:xfrm>
                <a:off x="0" y="0"/>
                <a:ext cx="1803504" cy="766998"/>
              </a:xfrm>
              <a:custGeom>
                <a:avLst/>
                <a:gdLst/>
                <a:ahLst/>
                <a:cxnLst/>
                <a:rect l="l" t="t" r="r" b="b"/>
                <a:pathLst>
                  <a:path w="1803504" h="766998">
                    <a:moveTo>
                      <a:pt x="29775" y="0"/>
                    </a:moveTo>
                    <a:lnTo>
                      <a:pt x="1773729" y="0"/>
                    </a:lnTo>
                    <a:cubicBezTo>
                      <a:pt x="1781626" y="0"/>
                      <a:pt x="1789199" y="3137"/>
                      <a:pt x="1794783" y="8721"/>
                    </a:cubicBezTo>
                    <a:cubicBezTo>
                      <a:pt x="1800367" y="14305"/>
                      <a:pt x="1803504" y="21878"/>
                      <a:pt x="1803504" y="29775"/>
                    </a:cubicBezTo>
                    <a:lnTo>
                      <a:pt x="1803504" y="737222"/>
                    </a:lnTo>
                    <a:cubicBezTo>
                      <a:pt x="1803504" y="745119"/>
                      <a:pt x="1800367" y="752693"/>
                      <a:pt x="1794783" y="758277"/>
                    </a:cubicBezTo>
                    <a:cubicBezTo>
                      <a:pt x="1789199" y="763861"/>
                      <a:pt x="1781626" y="766998"/>
                      <a:pt x="1773729" y="766998"/>
                    </a:cubicBezTo>
                    <a:lnTo>
                      <a:pt x="29775" y="766998"/>
                    </a:lnTo>
                    <a:cubicBezTo>
                      <a:pt x="21878" y="766998"/>
                      <a:pt x="14305" y="763861"/>
                      <a:pt x="8721" y="758277"/>
                    </a:cubicBezTo>
                    <a:cubicBezTo>
                      <a:pt x="3137" y="752693"/>
                      <a:pt x="0" y="745119"/>
                      <a:pt x="0" y="737222"/>
                    </a:cubicBezTo>
                    <a:lnTo>
                      <a:pt x="0" y="29775"/>
                    </a:lnTo>
                    <a:cubicBezTo>
                      <a:pt x="0" y="21878"/>
                      <a:pt x="3137" y="14305"/>
                      <a:pt x="8721" y="8721"/>
                    </a:cubicBezTo>
                    <a:cubicBezTo>
                      <a:pt x="14305" y="3137"/>
                      <a:pt x="21878" y="0"/>
                      <a:pt x="29775" y="0"/>
                    </a:cubicBezTo>
                    <a:close/>
                  </a:path>
                </a:pathLst>
              </a:custGeom>
              <a:solidFill>
                <a:srgbClr val="ABBCC7">
                  <a:alpha val="84706"/>
                </a:srgbClr>
              </a:solidFill>
              <a:ln cap="rnd">
                <a:noFill/>
                <a:prstDash val="solid"/>
                <a:round/>
              </a:ln>
            </p:spPr>
          </p:sp>
          <p:sp>
            <p:nvSpPr>
              <p:cNvPr id="16" name="TextBox 16"/>
              <p:cNvSpPr txBox="1"/>
              <p:nvPr/>
            </p:nvSpPr>
            <p:spPr>
              <a:xfrm>
                <a:off x="0" y="-38100"/>
                <a:ext cx="1803504" cy="805098"/>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7" name="TextBox 17"/>
            <p:cNvSpPr txBox="1"/>
            <p:nvPr/>
          </p:nvSpPr>
          <p:spPr>
            <a:xfrm>
              <a:off x="11014532" y="5612581"/>
              <a:ext cx="5751332" cy="3389382"/>
            </a:xfrm>
            <a:prstGeom prst="rect">
              <a:avLst/>
            </a:prstGeom>
          </p:spPr>
          <p:txBody>
            <a:bodyPr wrap="square" lIns="0" tIns="0" rIns="0" bIns="0" rtlCol="0" anchor="t">
              <a:spAutoFit/>
            </a:bodyPr>
            <a:lstStyle/>
            <a:p>
              <a:pPr lvl="0"/>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Kích</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thước</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lớn</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không</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bị</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thực</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bào</a:t>
              </a:r>
              <a:endParaRPr lang="en-US" sz="3400" u="none" spc="-3" dirty="0">
                <a:solidFill>
                  <a:srgbClr val="2E2E2E"/>
                </a:solidFill>
                <a:latin typeface="+mj-lt"/>
                <a:ea typeface="Codec Pro Bold"/>
                <a:cs typeface="Codec Pro Bold"/>
                <a:sym typeface="Codec Pro Bold"/>
              </a:endParaRPr>
            </a:p>
            <a:p>
              <a:pPr lvl="0"/>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Đáp</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ứng</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chủ</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lực</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tế</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bào</a:t>
              </a:r>
              <a:r>
                <a:rPr lang="en-US" sz="3400" u="none" spc="-3" dirty="0">
                  <a:solidFill>
                    <a:srgbClr val="2E2E2E"/>
                  </a:solidFill>
                  <a:latin typeface="+mj-lt"/>
                  <a:ea typeface="Codec Pro Bold"/>
                  <a:cs typeface="Codec Pro Bold"/>
                  <a:sym typeface="Codec Pro Bold"/>
                </a:rPr>
                <a:t> Th2: IL-4 </a:t>
              </a:r>
              <a:r>
                <a:rPr lang="en-US" sz="3400" u="none" spc="-3" dirty="0" err="1">
                  <a:solidFill>
                    <a:srgbClr val="2E2E2E"/>
                  </a:solidFill>
                  <a:latin typeface="+mj-lt"/>
                  <a:ea typeface="Codec Pro Bold"/>
                  <a:cs typeface="Codec Pro Bold"/>
                  <a:sym typeface="Codec Pro Bold"/>
                </a:rPr>
                <a:t>kích</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thích</a:t>
              </a:r>
              <a:r>
                <a:rPr lang="en-US" sz="3400" u="none" spc="-3" dirty="0">
                  <a:solidFill>
                    <a:srgbClr val="2E2E2E"/>
                  </a:solidFill>
                  <a:latin typeface="+mj-lt"/>
                  <a:ea typeface="Codec Pro Bold"/>
                  <a:cs typeface="Codec Pro Bold"/>
                  <a:sym typeface="Codec Pro Bold"/>
                </a:rPr>
                <a:t> </a:t>
              </a:r>
              <a:r>
                <a:rPr lang="en-US" sz="3400" u="none" spc="-3" dirty="0" err="1">
                  <a:solidFill>
                    <a:srgbClr val="2E2E2E"/>
                  </a:solidFill>
                  <a:latin typeface="+mj-lt"/>
                  <a:ea typeface="Codec Pro Bold"/>
                  <a:cs typeface="Codec Pro Bold"/>
                  <a:sym typeface="Codec Pro Bold"/>
                </a:rPr>
                <a:t>IgE</a:t>
              </a:r>
              <a:r>
                <a:rPr lang="en-US" sz="3400" spc="-3" dirty="0">
                  <a:solidFill>
                    <a:srgbClr val="2E2E2E"/>
                  </a:solidFill>
                  <a:latin typeface="+mj-lt"/>
                  <a:ea typeface="Codec Pro Bold"/>
                  <a:cs typeface="Codec Pro Bold"/>
                  <a:sym typeface="Codec Pro Bold"/>
                </a:rPr>
                <a:t>, M2 </a:t>
              </a:r>
              <a:r>
                <a:rPr lang="en-US" sz="3400" spc="-3" dirty="0" err="1">
                  <a:solidFill>
                    <a:srgbClr val="2E2E2E"/>
                  </a:solidFill>
                  <a:latin typeface="+mj-lt"/>
                  <a:ea typeface="Codec Pro Bold"/>
                  <a:cs typeface="Codec Pro Bold"/>
                  <a:sym typeface="Codec Pro Bold"/>
                </a:rPr>
                <a:t>đại</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thực</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bào</a:t>
              </a:r>
              <a:r>
                <a:rPr lang="en-US" sz="3400" spc="-3" dirty="0">
                  <a:solidFill>
                    <a:srgbClr val="2E2E2E"/>
                  </a:solidFill>
                  <a:latin typeface="+mj-lt"/>
                  <a:ea typeface="Codec Pro Bold"/>
                  <a:cs typeface="Codec Pro Bold"/>
                  <a:sym typeface="Codec Pro Bold"/>
                </a:rPr>
                <a:t>. IL-5 </a:t>
              </a:r>
              <a:r>
                <a:rPr lang="en-US" sz="3400" spc="-3" dirty="0" err="1">
                  <a:solidFill>
                    <a:srgbClr val="2E2E2E"/>
                  </a:solidFill>
                  <a:latin typeface="+mj-lt"/>
                  <a:ea typeface="Codec Pro Bold"/>
                  <a:cs typeface="Codec Pro Bold"/>
                  <a:sym typeface="Codec Pro Bold"/>
                </a:rPr>
                <a:t>huy</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động</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bạch</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cầu</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ái</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toan</a:t>
              </a:r>
              <a:r>
                <a:rPr lang="en-US" sz="3400" spc="-3" dirty="0">
                  <a:solidFill>
                    <a:srgbClr val="2E2E2E"/>
                  </a:solidFill>
                  <a:latin typeface="+mj-lt"/>
                  <a:ea typeface="Codec Pro Bold"/>
                  <a:cs typeface="Codec Pro Bold"/>
                  <a:sym typeface="Codec Pro Bold"/>
                </a:rPr>
                <a:t>. IL-13 tang </a:t>
              </a:r>
              <a:r>
                <a:rPr lang="en-US" sz="3400" spc="-3" dirty="0" err="1">
                  <a:solidFill>
                    <a:srgbClr val="2E2E2E"/>
                  </a:solidFill>
                  <a:latin typeface="+mj-lt"/>
                  <a:ea typeface="Codec Pro Bold"/>
                  <a:cs typeface="Codec Pro Bold"/>
                  <a:sym typeface="Codec Pro Bold"/>
                </a:rPr>
                <a:t>sản</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xuất</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chất</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nhầy</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tống</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xuất</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giun</a:t>
              </a:r>
              <a:endParaRPr lang="en-US" sz="3400" spc="-3" dirty="0">
                <a:solidFill>
                  <a:srgbClr val="2E2E2E"/>
                </a:solidFill>
                <a:latin typeface="+mj-lt"/>
                <a:ea typeface="Codec Pro Bold"/>
                <a:cs typeface="Codec Pro Bold"/>
                <a:sym typeface="Codec Pro Bold"/>
              </a:endParaRPr>
            </a:p>
            <a:p>
              <a:pPr lvl="0"/>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Độc</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tế</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bào</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phụ</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thuộc</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kháng</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thể</a:t>
              </a:r>
              <a:r>
                <a:rPr lang="en-US" sz="3400" spc="-3" dirty="0">
                  <a:solidFill>
                    <a:srgbClr val="2E2E2E"/>
                  </a:solidFill>
                  <a:latin typeface="+mj-lt"/>
                  <a:ea typeface="Codec Pro Bold"/>
                  <a:cs typeface="Codec Pro Bold"/>
                  <a:sym typeface="Codec Pro Bold"/>
                </a:rPr>
                <a:t> qua </a:t>
              </a:r>
              <a:r>
                <a:rPr lang="en-US" sz="3400" spc="-3" dirty="0" err="1">
                  <a:solidFill>
                    <a:srgbClr val="2E2E2E"/>
                  </a:solidFill>
                  <a:latin typeface="+mj-lt"/>
                  <a:ea typeface="Codec Pro Bold"/>
                  <a:cs typeface="Codec Pro Bold"/>
                  <a:sym typeface="Codec Pro Bold"/>
                </a:rPr>
                <a:t>IgE</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và</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bạch</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cầu</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ái</a:t>
              </a:r>
              <a:r>
                <a:rPr lang="en-US" sz="3400" spc="-3" dirty="0">
                  <a:solidFill>
                    <a:srgbClr val="2E2E2E"/>
                  </a:solidFill>
                  <a:latin typeface="+mj-lt"/>
                  <a:ea typeface="Codec Pro Bold"/>
                  <a:cs typeface="Codec Pro Bold"/>
                  <a:sym typeface="Codec Pro Bold"/>
                </a:rPr>
                <a:t> </a:t>
              </a:r>
              <a:r>
                <a:rPr lang="en-US" sz="3400" spc="-3" dirty="0" err="1">
                  <a:solidFill>
                    <a:srgbClr val="2E2E2E"/>
                  </a:solidFill>
                  <a:latin typeface="+mj-lt"/>
                  <a:ea typeface="Codec Pro Bold"/>
                  <a:cs typeface="Codec Pro Bold"/>
                  <a:sym typeface="Codec Pro Bold"/>
                </a:rPr>
                <a:t>toan</a:t>
              </a:r>
              <a:endParaRPr lang="en-US" sz="3400" u="none" spc="-3" dirty="0">
                <a:solidFill>
                  <a:srgbClr val="2E2E2E"/>
                </a:solidFill>
                <a:latin typeface="+mj-lt"/>
                <a:ea typeface="Codec Pro Bold"/>
                <a:cs typeface="Codec Pro Bold"/>
                <a:sym typeface="Codec Pro Bold"/>
              </a:endParaRPr>
            </a:p>
          </p:txBody>
        </p:sp>
      </p:grpSp>
      <p:grpSp>
        <p:nvGrpSpPr>
          <p:cNvPr id="29" name="Group 28">
            <a:extLst>
              <a:ext uri="{FF2B5EF4-FFF2-40B4-BE49-F238E27FC236}">
                <a16:creationId xmlns:a16="http://schemas.microsoft.com/office/drawing/2014/main" id="{8851B188-4553-F9D0-0064-EF4E17E80112}"/>
              </a:ext>
            </a:extLst>
          </p:cNvPr>
          <p:cNvGrpSpPr/>
          <p:nvPr/>
        </p:nvGrpSpPr>
        <p:grpSpPr>
          <a:xfrm>
            <a:off x="6185721" y="5769460"/>
            <a:ext cx="3528137" cy="3322356"/>
            <a:chOff x="7397994" y="5619498"/>
            <a:chExt cx="3036132" cy="2744837"/>
          </a:xfrm>
        </p:grpSpPr>
        <p:grpSp>
          <p:nvGrpSpPr>
            <p:cNvPr id="11" name="Group 11"/>
            <p:cNvGrpSpPr/>
            <p:nvPr/>
          </p:nvGrpSpPr>
          <p:grpSpPr>
            <a:xfrm>
              <a:off x="7397994" y="5619498"/>
              <a:ext cx="3036132" cy="274483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ABBCC7">
                  <a:alpha val="84706"/>
                </a:srgbClr>
              </a:solidFill>
              <a:ln cap="rnd">
                <a:noFill/>
                <a:prstDash val="solid"/>
                <a:round/>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8" name="TextBox 18"/>
            <p:cNvSpPr txBox="1"/>
            <p:nvPr/>
          </p:nvSpPr>
          <p:spPr>
            <a:xfrm>
              <a:off x="7508996" y="6579793"/>
              <a:ext cx="2814125" cy="861774"/>
            </a:xfrm>
            <a:prstGeom prst="rect">
              <a:avLst/>
            </a:prstGeom>
          </p:spPr>
          <p:txBody>
            <a:bodyPr wrap="square" lIns="0" tIns="0" rIns="0" bIns="0" rtlCol="0" anchor="t">
              <a:spAutoFit/>
            </a:bodyPr>
            <a:lstStyle/>
            <a:p>
              <a:pPr algn="ctr"/>
              <a:r>
                <a:rPr lang="en-US" sz="2800" b="1" dirty="0" err="1">
                  <a:solidFill>
                    <a:srgbClr val="2E2E2E"/>
                  </a:solidFill>
                  <a:latin typeface="Codec Pro Bold"/>
                  <a:ea typeface="Codec Pro Bold"/>
                  <a:cs typeface="Codec Pro Bold"/>
                  <a:sym typeface="Codec Pro Bold"/>
                </a:rPr>
                <a:t>Miễn</a:t>
              </a:r>
              <a:r>
                <a:rPr lang="en-US" sz="2800" b="1" dirty="0">
                  <a:solidFill>
                    <a:srgbClr val="2E2E2E"/>
                  </a:solidFill>
                  <a:latin typeface="Codec Pro Bold"/>
                  <a:ea typeface="Codec Pro Bold"/>
                  <a:cs typeface="Codec Pro Bold"/>
                  <a:sym typeface="Codec Pro Bold"/>
                </a:rPr>
                <a:t> </a:t>
              </a:r>
              <a:r>
                <a:rPr lang="en-US" sz="2800" b="1" dirty="0" err="1">
                  <a:solidFill>
                    <a:srgbClr val="2E2E2E"/>
                  </a:solidFill>
                  <a:latin typeface="Codec Pro Bold"/>
                  <a:ea typeface="Codec Pro Bold"/>
                  <a:cs typeface="Codec Pro Bold"/>
                  <a:sym typeface="Codec Pro Bold"/>
                </a:rPr>
                <a:t>dịch</a:t>
              </a:r>
              <a:r>
                <a:rPr lang="en-US" sz="2800" b="1" dirty="0">
                  <a:solidFill>
                    <a:srgbClr val="2E2E2E"/>
                  </a:solidFill>
                  <a:latin typeface="Codec Pro Bold"/>
                  <a:ea typeface="Codec Pro Bold"/>
                  <a:cs typeface="Codec Pro Bold"/>
                  <a:sym typeface="Codec Pro Bold"/>
                </a:rPr>
                <a:t> </a:t>
              </a:r>
              <a:r>
                <a:rPr lang="en-US" sz="2800" b="1" dirty="0" err="1">
                  <a:solidFill>
                    <a:srgbClr val="2E2E2E"/>
                  </a:solidFill>
                  <a:latin typeface="Codec Pro Bold"/>
                  <a:ea typeface="Codec Pro Bold"/>
                  <a:cs typeface="Codec Pro Bold"/>
                  <a:sym typeface="Codec Pro Bold"/>
                </a:rPr>
                <a:t>chống</a:t>
              </a:r>
              <a:r>
                <a:rPr lang="en-US" sz="2800" b="1" dirty="0">
                  <a:solidFill>
                    <a:srgbClr val="2E2E2E"/>
                  </a:solidFill>
                  <a:latin typeface="Codec Pro Bold"/>
                  <a:ea typeface="Codec Pro Bold"/>
                  <a:cs typeface="Codec Pro Bold"/>
                  <a:sym typeface="Codec Pro Bold"/>
                </a:rPr>
                <a:t> </a:t>
              </a:r>
              <a:r>
                <a:rPr lang="en-US" sz="2800" b="1" dirty="0" err="1">
                  <a:solidFill>
                    <a:srgbClr val="2E2E2E"/>
                  </a:solidFill>
                  <a:latin typeface="Codec Pro Bold"/>
                  <a:ea typeface="Codec Pro Bold"/>
                  <a:cs typeface="Codec Pro Bold"/>
                  <a:sym typeface="Codec Pro Bold"/>
                </a:rPr>
                <a:t>giun</a:t>
              </a:r>
              <a:r>
                <a:rPr lang="en-US" sz="2800" b="1" dirty="0">
                  <a:solidFill>
                    <a:srgbClr val="2E2E2E"/>
                  </a:solidFill>
                  <a:latin typeface="Codec Pro Bold"/>
                  <a:ea typeface="Codec Pro Bold"/>
                  <a:cs typeface="Codec Pro Bold"/>
                  <a:sym typeface="Codec Pro Bold"/>
                </a:rPr>
                <a:t> </a:t>
              </a:r>
              <a:r>
                <a:rPr lang="en-US" sz="2800" b="1" dirty="0" err="1">
                  <a:solidFill>
                    <a:srgbClr val="2E2E2E"/>
                  </a:solidFill>
                  <a:latin typeface="Codec Pro Bold"/>
                  <a:ea typeface="Codec Pro Bold"/>
                  <a:cs typeface="Codec Pro Bold"/>
                  <a:sym typeface="Codec Pro Bold"/>
                </a:rPr>
                <a:t>sán</a:t>
              </a:r>
              <a:endParaRPr lang="en-US" sz="2800" b="1" dirty="0">
                <a:solidFill>
                  <a:srgbClr val="2E2E2E"/>
                </a:solidFill>
                <a:latin typeface="Codec Pro Bold"/>
                <a:ea typeface="Codec Pro Bold"/>
                <a:cs typeface="Codec Pro Bold"/>
                <a:sym typeface="Codec Pro Bold"/>
              </a:endParaRPr>
            </a:p>
          </p:txBody>
        </p:sp>
      </p:grpSp>
      <p:sp>
        <p:nvSpPr>
          <p:cNvPr id="27" name="TextBox 27"/>
          <p:cNvSpPr txBox="1"/>
          <p:nvPr/>
        </p:nvSpPr>
        <p:spPr>
          <a:xfrm>
            <a:off x="796376" y="1108951"/>
            <a:ext cx="6770775" cy="1527213"/>
          </a:xfrm>
          <a:prstGeom prst="rect">
            <a:avLst/>
          </a:prstGeom>
        </p:spPr>
        <p:txBody>
          <a:bodyPr lIns="0" tIns="0" rIns="0" bIns="0" rtlCol="0" anchor="t">
            <a:spAutoFit/>
          </a:bodyPr>
          <a:lstStyle/>
          <a:p>
            <a:pPr>
              <a:lnSpc>
                <a:spcPts val="5880"/>
              </a:lnSpc>
            </a:pPr>
            <a:r>
              <a:rPr lang="en-US" sz="6000" b="1" spc="-108" dirty="0">
                <a:solidFill>
                  <a:srgbClr val="3B3A3A"/>
                </a:solidFill>
                <a:ea typeface="Codec Pro Bold"/>
                <a:cs typeface="Codec Pro Bold"/>
                <a:sym typeface="Codec Pro Bold"/>
              </a:rPr>
              <a:t>MIỄN DỊCH CHỐNG KÝ SINH TRÙNG</a:t>
            </a:r>
          </a:p>
        </p:txBody>
      </p:sp>
      <p:sp>
        <p:nvSpPr>
          <p:cNvPr id="28" name="TextBox 28"/>
          <p:cNvSpPr txBox="1"/>
          <p:nvPr/>
        </p:nvSpPr>
        <p:spPr>
          <a:xfrm>
            <a:off x="796376" y="3490486"/>
            <a:ext cx="5070164" cy="5155129"/>
          </a:xfrm>
          <a:prstGeom prst="rect">
            <a:avLst/>
          </a:prstGeom>
        </p:spPr>
        <p:txBody>
          <a:bodyPr wrap="square" lIns="0" tIns="0" rIns="0" bIns="0" rtlCol="0" anchor="t">
            <a:spAutoFit/>
          </a:bodyPr>
          <a:lstStyle/>
          <a:p>
            <a:pPr lvl="0"/>
            <a:r>
              <a:rPr lang="vi-VN" sz="3500" dirty="0">
                <a:latin typeface="Calibri" panose="020F0502020204030204" pitchFamily="34" charset="0"/>
                <a:cs typeface="Calibri" panose="020F0502020204030204" pitchFamily="34" charset="0"/>
              </a:rPr>
              <a:t>Ký sinh trùng là một nhóm tác nhân gây bệnh cực kỳ đa dạng, từ các đơn bào hiển vi (protozoa) đến các sinh vật đa bào phức tạp như giun sán (helminths). Do đó, cơ chế miễn dịch chống lại chúng cũng rất khác nhau </a:t>
            </a:r>
            <a:br>
              <a:rPr lang="vi-VN" sz="2000" dirty="0"/>
            </a:br>
            <a:endParaRPr lang="en-US" sz="1999" b="1" u="none" dirty="0">
              <a:solidFill>
                <a:srgbClr val="3B3A3A"/>
              </a:solidFill>
              <a:latin typeface="Codec Pro Bold"/>
              <a:ea typeface="Codec Pro Bold"/>
              <a:cs typeface="Codec Pro Bold"/>
              <a:sym typeface="Codec Pro Bold"/>
            </a:endParaRPr>
          </a:p>
        </p:txBody>
      </p:sp>
      <p:sp>
        <p:nvSpPr>
          <p:cNvPr id="33" name="Freeform 22">
            <a:extLst>
              <a:ext uri="{FF2B5EF4-FFF2-40B4-BE49-F238E27FC236}">
                <a16:creationId xmlns:a16="http://schemas.microsoft.com/office/drawing/2014/main" id="{3C9709E4-6CA1-A075-EFD4-A32A6C631D75}"/>
              </a:ext>
            </a:extLst>
          </p:cNvPr>
          <p:cNvSpPr/>
          <p:nvPr/>
        </p:nvSpPr>
        <p:spPr>
          <a:xfrm rot="4799014">
            <a:off x="14521" y="8579425"/>
            <a:ext cx="2291340" cy="23852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3"/>
            <a:stretch>
              <a:fillRect/>
            </a:stretch>
          </a:blipFill>
        </p:spPr>
      </p:sp>
      <p:sp>
        <p:nvSpPr>
          <p:cNvPr id="34" name="Freeform 22">
            <a:extLst>
              <a:ext uri="{FF2B5EF4-FFF2-40B4-BE49-F238E27FC236}">
                <a16:creationId xmlns:a16="http://schemas.microsoft.com/office/drawing/2014/main" id="{763F4FF0-11E9-F805-C87B-F63E6D82E22D}"/>
              </a:ext>
            </a:extLst>
          </p:cNvPr>
          <p:cNvSpPr/>
          <p:nvPr/>
        </p:nvSpPr>
        <p:spPr>
          <a:xfrm rot="4799014">
            <a:off x="16442149" y="-416992"/>
            <a:ext cx="2291340" cy="23852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3"/>
            <a:stretch>
              <a:fillRect/>
            </a:stretch>
          </a:blipFill>
        </p:spPr>
      </p:sp>
      <p:sp>
        <p:nvSpPr>
          <p:cNvPr id="35" name="Freeform 22">
            <a:extLst>
              <a:ext uri="{FF2B5EF4-FFF2-40B4-BE49-F238E27FC236}">
                <a16:creationId xmlns:a16="http://schemas.microsoft.com/office/drawing/2014/main" id="{BA4F69BE-03B8-0352-A988-CC8F88B2CAEA}"/>
              </a:ext>
            </a:extLst>
          </p:cNvPr>
          <p:cNvSpPr/>
          <p:nvPr/>
        </p:nvSpPr>
        <p:spPr>
          <a:xfrm rot="6535980">
            <a:off x="2640159" y="9521538"/>
            <a:ext cx="2291340" cy="23852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3"/>
            <a:stretch>
              <a:fillRect/>
            </a:stretch>
          </a:blipFill>
        </p:spPr>
      </p:sp>
      <p:sp>
        <p:nvSpPr>
          <p:cNvPr id="36" name="Freeform 22">
            <a:extLst>
              <a:ext uri="{FF2B5EF4-FFF2-40B4-BE49-F238E27FC236}">
                <a16:creationId xmlns:a16="http://schemas.microsoft.com/office/drawing/2014/main" id="{685F951B-C7FB-A4A9-11EC-1712A45DF4BC}"/>
              </a:ext>
            </a:extLst>
          </p:cNvPr>
          <p:cNvSpPr/>
          <p:nvPr/>
        </p:nvSpPr>
        <p:spPr>
          <a:xfrm rot="2772605">
            <a:off x="16399006" y="8785784"/>
            <a:ext cx="2291340" cy="23852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775837" y="757775"/>
            <a:ext cx="16736327" cy="8771450"/>
            <a:chOff x="0" y="0"/>
            <a:chExt cx="4407921" cy="2310176"/>
          </a:xfrm>
        </p:grpSpPr>
        <p:sp>
          <p:nvSpPr>
            <p:cNvPr id="4" name="Freeform 4"/>
            <p:cNvSpPr/>
            <p:nvPr/>
          </p:nvSpPr>
          <p:spPr>
            <a:xfrm>
              <a:off x="0" y="0"/>
              <a:ext cx="4407921" cy="2310176"/>
            </a:xfrm>
            <a:custGeom>
              <a:avLst/>
              <a:gdLst/>
              <a:ahLst/>
              <a:cxnLst/>
              <a:rect l="l" t="t" r="r" b="b"/>
              <a:pathLst>
                <a:path w="4407921" h="2310176">
                  <a:moveTo>
                    <a:pt x="16190" y="0"/>
                  </a:moveTo>
                  <a:lnTo>
                    <a:pt x="4391731" y="0"/>
                  </a:lnTo>
                  <a:cubicBezTo>
                    <a:pt x="4400672" y="0"/>
                    <a:pt x="4407921" y="7249"/>
                    <a:pt x="4407921" y="16190"/>
                  </a:cubicBezTo>
                  <a:lnTo>
                    <a:pt x="4407921" y="2293986"/>
                  </a:lnTo>
                  <a:cubicBezTo>
                    <a:pt x="4407921" y="2302927"/>
                    <a:pt x="4400672" y="2310176"/>
                    <a:pt x="4391731" y="2310176"/>
                  </a:cubicBezTo>
                  <a:lnTo>
                    <a:pt x="16190" y="2310176"/>
                  </a:lnTo>
                  <a:cubicBezTo>
                    <a:pt x="7249" y="2310176"/>
                    <a:pt x="0" y="2302927"/>
                    <a:pt x="0" y="2293986"/>
                  </a:cubicBezTo>
                  <a:lnTo>
                    <a:pt x="0" y="16190"/>
                  </a:lnTo>
                  <a:cubicBezTo>
                    <a:pt x="0" y="7249"/>
                    <a:pt x="7249" y="0"/>
                    <a:pt x="16190" y="0"/>
                  </a:cubicBezTo>
                  <a:close/>
                </a:path>
              </a:pathLst>
            </a:custGeom>
            <a:solidFill>
              <a:srgbClr val="C9D5DD"/>
            </a:solidFill>
          </p:spPr>
        </p:sp>
        <p:sp>
          <p:nvSpPr>
            <p:cNvPr id="5" name="TextBox 5"/>
            <p:cNvSpPr txBox="1"/>
            <p:nvPr/>
          </p:nvSpPr>
          <p:spPr>
            <a:xfrm>
              <a:off x="0" y="-66675"/>
              <a:ext cx="4407921" cy="2376851"/>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flipV="1">
            <a:off x="10886510" y="757775"/>
            <a:ext cx="0" cy="8771450"/>
          </a:xfrm>
          <a:prstGeom prst="line">
            <a:avLst/>
          </a:prstGeom>
          <a:ln w="38100" cap="flat">
            <a:solidFill>
              <a:srgbClr val="2E2E2E"/>
            </a:solidFill>
            <a:prstDash val="solid"/>
            <a:headEnd type="none" w="sm" len="sm"/>
            <a:tailEnd type="none" w="sm" len="sm"/>
          </a:ln>
        </p:spPr>
      </p:sp>
      <p:grpSp>
        <p:nvGrpSpPr>
          <p:cNvPr id="7" name="Group 7"/>
          <p:cNvGrpSpPr/>
          <p:nvPr/>
        </p:nvGrpSpPr>
        <p:grpSpPr>
          <a:xfrm>
            <a:off x="10795312" y="1980339"/>
            <a:ext cx="182395" cy="1823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11500631" y="1639834"/>
            <a:ext cx="4742733" cy="796731"/>
          </a:xfrm>
          <a:prstGeom prst="rect">
            <a:avLst/>
          </a:prstGeom>
        </p:spPr>
        <p:txBody>
          <a:bodyPr lIns="0" tIns="0" rIns="0" bIns="0" rtlCol="0" anchor="t">
            <a:spAutoFit/>
          </a:bodyPr>
          <a:lstStyle/>
          <a:p>
            <a:pPr algn="l">
              <a:lnSpc>
                <a:spcPts val="5767"/>
              </a:lnSpc>
            </a:pPr>
            <a:r>
              <a:rPr lang="en-US" sz="4846" b="1" spc="130">
                <a:solidFill>
                  <a:srgbClr val="3B3A3A"/>
                </a:solidFill>
                <a:latin typeface="Codec Pro Bold"/>
                <a:ea typeface="Codec Pro Bold"/>
                <a:cs typeface="Codec Pro Bold"/>
                <a:sym typeface="Codec Pro Bold"/>
              </a:rPr>
              <a:t>01</a:t>
            </a:r>
          </a:p>
        </p:txBody>
      </p:sp>
      <p:sp>
        <p:nvSpPr>
          <p:cNvPr id="11" name="TextBox 11"/>
          <p:cNvSpPr txBox="1"/>
          <p:nvPr/>
        </p:nvSpPr>
        <p:spPr>
          <a:xfrm>
            <a:off x="11500631" y="2480832"/>
            <a:ext cx="4742733" cy="1205010"/>
          </a:xfrm>
          <a:prstGeom prst="rect">
            <a:avLst/>
          </a:prstGeom>
        </p:spPr>
        <p:txBody>
          <a:bodyPr lIns="0" tIns="0" rIns="0" bIns="0" rtlCol="0" anchor="t">
            <a:spAutoFit/>
          </a:bodyPr>
          <a:lstStyle/>
          <a:p>
            <a:pPr marL="0" lvl="0" indent="0" algn="just">
              <a:lnSpc>
                <a:spcPts val="2357"/>
              </a:lnSpc>
            </a:pPr>
            <a:r>
              <a:rPr lang="en-US" sz="1683" u="none" spc="101">
                <a:solidFill>
                  <a:srgbClr val="3B3A3A"/>
                </a:solidFill>
                <a:latin typeface="Codec Pro"/>
                <a:ea typeface="Codec Pro"/>
                <a:cs typeface="Codec Pro"/>
                <a:sym typeface="Codec Pro"/>
              </a:rPr>
              <a:t>Lorem ipsum dolor sit amet, consectetur adipiscing elit, sed do eiusmod tempor incididunt ut labore et dolore magna aliqua. Ut enim ad minim veniam.</a:t>
            </a:r>
          </a:p>
        </p:txBody>
      </p:sp>
      <p:sp>
        <p:nvSpPr>
          <p:cNvPr id="12" name="TextBox 12"/>
          <p:cNvSpPr txBox="1"/>
          <p:nvPr/>
        </p:nvSpPr>
        <p:spPr>
          <a:xfrm>
            <a:off x="11500631" y="4092860"/>
            <a:ext cx="4742733" cy="796731"/>
          </a:xfrm>
          <a:prstGeom prst="rect">
            <a:avLst/>
          </a:prstGeom>
        </p:spPr>
        <p:txBody>
          <a:bodyPr lIns="0" tIns="0" rIns="0" bIns="0" rtlCol="0" anchor="t">
            <a:spAutoFit/>
          </a:bodyPr>
          <a:lstStyle/>
          <a:p>
            <a:pPr algn="l">
              <a:lnSpc>
                <a:spcPts val="5767"/>
              </a:lnSpc>
            </a:pPr>
            <a:r>
              <a:rPr lang="en-US" sz="4846" b="1" spc="130">
                <a:solidFill>
                  <a:srgbClr val="3B3A3A"/>
                </a:solidFill>
                <a:latin typeface="Codec Pro Bold"/>
                <a:ea typeface="Codec Pro Bold"/>
                <a:cs typeface="Codec Pro Bold"/>
                <a:sym typeface="Codec Pro Bold"/>
              </a:rPr>
              <a:t>02</a:t>
            </a:r>
          </a:p>
        </p:txBody>
      </p:sp>
      <p:sp>
        <p:nvSpPr>
          <p:cNvPr id="13" name="TextBox 13"/>
          <p:cNvSpPr txBox="1"/>
          <p:nvPr/>
        </p:nvSpPr>
        <p:spPr>
          <a:xfrm>
            <a:off x="11500631" y="4933859"/>
            <a:ext cx="4742733" cy="1190056"/>
          </a:xfrm>
          <a:prstGeom prst="rect">
            <a:avLst/>
          </a:prstGeom>
        </p:spPr>
        <p:txBody>
          <a:bodyPr lIns="0" tIns="0" rIns="0" bIns="0" rtlCol="0" anchor="t">
            <a:spAutoFit/>
          </a:bodyPr>
          <a:lstStyle/>
          <a:p>
            <a:pPr marL="0" lvl="0" indent="0" algn="just">
              <a:lnSpc>
                <a:spcPts val="2357"/>
              </a:lnSpc>
            </a:pPr>
            <a:r>
              <a:rPr lang="en-US" sz="1683" u="none" spc="101">
                <a:solidFill>
                  <a:srgbClr val="3B3A3A"/>
                </a:solidFill>
                <a:latin typeface="Codec Pro"/>
                <a:ea typeface="Codec Pro"/>
                <a:cs typeface="Codec Pro"/>
                <a:sym typeface="Codec Pro"/>
              </a:rPr>
              <a:t>Lorem ipsum dolor sit amet, consectetur adipiscing elit, sed do eiusmod tempor incididunt ut labore et dolore magna aliqua. Ut enim ad minim veniam.</a:t>
            </a:r>
          </a:p>
        </p:txBody>
      </p:sp>
      <p:sp>
        <p:nvSpPr>
          <p:cNvPr id="14" name="TextBox 14"/>
          <p:cNvSpPr txBox="1"/>
          <p:nvPr/>
        </p:nvSpPr>
        <p:spPr>
          <a:xfrm>
            <a:off x="11500631" y="6549437"/>
            <a:ext cx="4742733" cy="796731"/>
          </a:xfrm>
          <a:prstGeom prst="rect">
            <a:avLst/>
          </a:prstGeom>
        </p:spPr>
        <p:txBody>
          <a:bodyPr lIns="0" tIns="0" rIns="0" bIns="0" rtlCol="0" anchor="t">
            <a:spAutoFit/>
          </a:bodyPr>
          <a:lstStyle/>
          <a:p>
            <a:pPr algn="l">
              <a:lnSpc>
                <a:spcPts val="5767"/>
              </a:lnSpc>
            </a:pPr>
            <a:r>
              <a:rPr lang="en-US" sz="4846" b="1" spc="130">
                <a:solidFill>
                  <a:srgbClr val="3B3A3A"/>
                </a:solidFill>
                <a:latin typeface="Codec Pro Bold"/>
                <a:ea typeface="Codec Pro Bold"/>
                <a:cs typeface="Codec Pro Bold"/>
                <a:sym typeface="Codec Pro Bold"/>
              </a:rPr>
              <a:t>03</a:t>
            </a:r>
          </a:p>
        </p:txBody>
      </p:sp>
      <p:sp>
        <p:nvSpPr>
          <p:cNvPr id="15" name="TextBox 15"/>
          <p:cNvSpPr txBox="1"/>
          <p:nvPr/>
        </p:nvSpPr>
        <p:spPr>
          <a:xfrm>
            <a:off x="11500631" y="7390435"/>
            <a:ext cx="4742733" cy="1190056"/>
          </a:xfrm>
          <a:prstGeom prst="rect">
            <a:avLst/>
          </a:prstGeom>
        </p:spPr>
        <p:txBody>
          <a:bodyPr lIns="0" tIns="0" rIns="0" bIns="0" rtlCol="0" anchor="t">
            <a:spAutoFit/>
          </a:bodyPr>
          <a:lstStyle/>
          <a:p>
            <a:pPr marL="0" lvl="0" indent="0" algn="just">
              <a:lnSpc>
                <a:spcPts val="2357"/>
              </a:lnSpc>
            </a:pPr>
            <a:r>
              <a:rPr lang="en-US" sz="1683" u="none" spc="101">
                <a:solidFill>
                  <a:srgbClr val="3B3A3A"/>
                </a:solidFill>
                <a:latin typeface="Codec Pro"/>
                <a:ea typeface="Codec Pro"/>
                <a:cs typeface="Codec Pro"/>
                <a:sym typeface="Codec Pro"/>
              </a:rPr>
              <a:t>Lorem ipsum dolor sit amet, consectetur adipiscing elit, sed do eiusmod tempor incididunt ut labore et dolore magna aliqua. Ut enim ad minim veniam.</a:t>
            </a:r>
          </a:p>
        </p:txBody>
      </p:sp>
      <p:grpSp>
        <p:nvGrpSpPr>
          <p:cNvPr id="16" name="Group 16"/>
          <p:cNvGrpSpPr/>
          <p:nvPr/>
        </p:nvGrpSpPr>
        <p:grpSpPr>
          <a:xfrm>
            <a:off x="10795312" y="4433365"/>
            <a:ext cx="182395" cy="18239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10795312" y="6889942"/>
            <a:ext cx="182395" cy="1823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22" name="TextBox 22"/>
          <p:cNvSpPr txBox="1"/>
          <p:nvPr/>
        </p:nvSpPr>
        <p:spPr>
          <a:xfrm>
            <a:off x="2177814" y="2664627"/>
            <a:ext cx="7440086" cy="1663070"/>
          </a:xfrm>
          <a:prstGeom prst="rect">
            <a:avLst/>
          </a:prstGeom>
        </p:spPr>
        <p:txBody>
          <a:bodyPr lIns="0" tIns="0" rIns="0" bIns="0" rtlCol="0" anchor="t">
            <a:spAutoFit/>
          </a:bodyPr>
          <a:lstStyle/>
          <a:p>
            <a:pPr algn="l">
              <a:lnSpc>
                <a:spcPts val="6090"/>
              </a:lnSpc>
            </a:pPr>
            <a:r>
              <a:rPr lang="en-US" sz="5800" b="1" spc="-104">
                <a:solidFill>
                  <a:srgbClr val="3B3A3A"/>
                </a:solidFill>
                <a:latin typeface="Codec Pro Bold"/>
                <a:ea typeface="Codec Pro Bold"/>
                <a:cs typeface="Codec Pro Bold"/>
                <a:sym typeface="Codec Pro Bold"/>
              </a:rPr>
              <a:t>Microbiology in Medicine</a:t>
            </a:r>
          </a:p>
        </p:txBody>
      </p:sp>
      <p:sp>
        <p:nvSpPr>
          <p:cNvPr id="23" name="TextBox 23"/>
          <p:cNvSpPr txBox="1"/>
          <p:nvPr/>
        </p:nvSpPr>
        <p:spPr>
          <a:xfrm>
            <a:off x="2177814" y="4415623"/>
            <a:ext cx="6620936" cy="3197225"/>
          </a:xfrm>
          <a:prstGeom prst="rect">
            <a:avLst/>
          </a:prstGeom>
        </p:spPr>
        <p:txBody>
          <a:bodyPr lIns="0" tIns="0" rIns="0" bIns="0" rtlCol="0" anchor="t">
            <a:spAutoFit/>
          </a:bodyPr>
          <a:lstStyle/>
          <a:p>
            <a:pPr marL="0" lvl="0" indent="0" algn="l">
              <a:lnSpc>
                <a:spcPts val="2799"/>
              </a:lnSpc>
            </a:pPr>
            <a:r>
              <a:rPr lang="en-US" sz="1999" b="1" u="none">
                <a:solidFill>
                  <a:srgbClr val="3B3A3A"/>
                </a:solidFill>
                <a:latin typeface="Codec Pro Bold"/>
                <a:ea typeface="Codec Pro Bold"/>
                <a:cs typeface="Codec Pro Bold"/>
                <a:sym typeface="Codec Pro Bold"/>
              </a:rPr>
              <a:t>Lorem ipsum dolor sit amet, consectetur adipiscing elit, sed do eiusmod tempor incididunt ut labore et dolore magna aliqua. Ut enim ad minim veniam, quis nostrud exercitation ullamco laboris nisi ut aliquip ex ea commodo consequat.</a:t>
            </a:r>
          </a:p>
          <a:p>
            <a:pPr marL="0" lvl="0" indent="0" algn="l">
              <a:lnSpc>
                <a:spcPts val="2799"/>
              </a:lnSpc>
            </a:pPr>
            <a:r>
              <a:rPr lang="en-US" sz="1999" b="1" u="none">
                <a:solidFill>
                  <a:srgbClr val="3B3A3A"/>
                </a:solidFill>
                <a:latin typeface="Codec Pro Bold"/>
                <a:ea typeface="Codec Pro Bold"/>
                <a:cs typeface="Codec Pro Bold"/>
                <a:sym typeface="Codec Pro Bold"/>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2492743" y="3679108"/>
            <a:ext cx="13302513" cy="5113647"/>
            <a:chOff x="0" y="0"/>
            <a:chExt cx="3503543" cy="1346804"/>
          </a:xfrm>
        </p:grpSpPr>
        <p:sp>
          <p:nvSpPr>
            <p:cNvPr id="4" name="Freeform 4"/>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rgbClr val="B2CF9D"/>
            </a:solidFill>
            <a:ln cap="rnd">
              <a:noFill/>
              <a:prstDash val="solid"/>
              <a:round/>
            </a:ln>
          </p:spPr>
        </p:sp>
        <p:sp>
          <p:nvSpPr>
            <p:cNvPr id="5" name="TextBox 5"/>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409836" y="4362244"/>
            <a:ext cx="11468328" cy="1604018"/>
          </a:xfrm>
          <a:prstGeom prst="rect">
            <a:avLst/>
          </a:prstGeom>
        </p:spPr>
        <p:txBody>
          <a:bodyPr lIns="0" tIns="0" rIns="0" bIns="0" rtlCol="0" anchor="t">
            <a:spAutoFit/>
          </a:bodyPr>
          <a:lstStyle/>
          <a:p>
            <a:pPr algn="ctr">
              <a:lnSpc>
                <a:spcPts val="5820"/>
              </a:lnSpc>
            </a:pPr>
            <a:r>
              <a:rPr lang="en-US" sz="6000" b="1" spc="-108">
                <a:solidFill>
                  <a:srgbClr val="3B3A3A"/>
                </a:solidFill>
                <a:latin typeface="Codec Pro Bold"/>
                <a:ea typeface="Codec Pro Bold"/>
                <a:cs typeface="Codec Pro Bold"/>
                <a:sym typeface="Codec Pro Bold"/>
              </a:rPr>
              <a:t>Conclusions and future perspectives</a:t>
            </a:r>
          </a:p>
        </p:txBody>
      </p:sp>
      <p:sp>
        <p:nvSpPr>
          <p:cNvPr id="7" name="TextBox 7"/>
          <p:cNvSpPr txBox="1"/>
          <p:nvPr/>
        </p:nvSpPr>
        <p:spPr>
          <a:xfrm>
            <a:off x="3619263" y="6007769"/>
            <a:ext cx="11049475" cy="2139950"/>
          </a:xfrm>
          <a:prstGeom prst="rect">
            <a:avLst/>
          </a:prstGeom>
        </p:spPr>
        <p:txBody>
          <a:bodyPr lIns="0" tIns="0" rIns="0" bIns="0" rtlCol="0" anchor="t">
            <a:spAutoFit/>
          </a:bodyPr>
          <a:lstStyle/>
          <a:p>
            <a:pPr marL="0" lvl="0" indent="0" algn="ctr">
              <a:lnSpc>
                <a:spcPts val="2799"/>
              </a:lnSpc>
            </a:pPr>
            <a:r>
              <a:rPr lang="en-US" sz="1999" b="1" u="none">
                <a:solidFill>
                  <a:srgbClr val="3B3A3A"/>
                </a:solidFill>
                <a:latin typeface="Codec Pro Bold"/>
                <a:ea typeface="Codec Pro Bold"/>
                <a:cs typeface="Codec Pro Bold"/>
                <a:sym typeface="Codec Pro Bold"/>
              </a:rPr>
              <a:t>Lorem ipsum dolor sit amet, consectetur adipiscing elit, sed do eiusmod tempor incididunt ut labore et dolore magna aliqua. Ut enim ad minim veniam, quis nostrud exercitation ullamco laboris nisi ut aliquip ex ea commodo consequat.</a:t>
            </a:r>
          </a:p>
          <a:p>
            <a:pPr marL="0" lvl="0" indent="0" algn="ctr">
              <a:lnSpc>
                <a:spcPts val="2799"/>
              </a:lnSpc>
            </a:pPr>
            <a:r>
              <a:rPr lang="en-US" sz="1999" b="1" u="none">
                <a:solidFill>
                  <a:srgbClr val="3B3A3A"/>
                </a:solidFill>
                <a:latin typeface="Codec Pro Bold"/>
                <a:ea typeface="Codec Pro Bold"/>
                <a:cs typeface="Codec Pro Bold"/>
                <a:sym typeface="Codec Pro Bold"/>
              </a:rPr>
              <a:t>Duis aute irure dolor in reprehenderit in voluptate velit esse cillum dolore eu fugiat nulla pariatur. Excepteur sint occaecat cupidatat non proident, sunt in culpa qui officia deserunt mollit anim id est laborum.</a:t>
            </a:r>
          </a:p>
        </p:txBody>
      </p:sp>
      <p:sp>
        <p:nvSpPr>
          <p:cNvPr id="8" name="Freeform 8"/>
          <p:cNvSpPr/>
          <p:nvPr/>
        </p:nvSpPr>
        <p:spPr>
          <a:xfrm>
            <a:off x="7984809" y="1028700"/>
            <a:ext cx="2318382" cy="2300995"/>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1421694" y="2551895"/>
            <a:ext cx="2450394" cy="2454652"/>
          </a:xfrm>
          <a:custGeom>
            <a:avLst/>
            <a:gdLst/>
            <a:ahLst/>
            <a:cxnLst/>
            <a:rect l="l" t="t" r="r" b="b"/>
            <a:pathLst>
              <a:path w="2450394" h="2454652">
                <a:moveTo>
                  <a:pt x="0" y="0"/>
                </a:moveTo>
                <a:lnTo>
                  <a:pt x="2450394" y="0"/>
                </a:lnTo>
                <a:lnTo>
                  <a:pt x="2450394" y="2454652"/>
                </a:lnTo>
                <a:lnTo>
                  <a:pt x="0" y="2454652"/>
                </a:lnTo>
                <a:lnTo>
                  <a:pt x="0" y="0"/>
                </a:lnTo>
                <a:close/>
              </a:path>
            </a:pathLst>
          </a:custGeom>
          <a:blipFill>
            <a:blip r:embed="rId3"/>
            <a:stretch>
              <a:fillRect/>
            </a:stretch>
          </a:blipFill>
        </p:spPr>
      </p:sp>
      <p:sp>
        <p:nvSpPr>
          <p:cNvPr id="4" name="Freeform 4"/>
          <p:cNvSpPr/>
          <p:nvPr/>
        </p:nvSpPr>
        <p:spPr>
          <a:xfrm rot="-5400000">
            <a:off x="-1072281" y="-1417019"/>
            <a:ext cx="3894678" cy="3549025"/>
          </a:xfrm>
          <a:custGeom>
            <a:avLst/>
            <a:gdLst/>
            <a:ahLst/>
            <a:cxnLst/>
            <a:rect l="l" t="t" r="r" b="b"/>
            <a:pathLst>
              <a:path w="3894678" h="3549025">
                <a:moveTo>
                  <a:pt x="0" y="0"/>
                </a:moveTo>
                <a:lnTo>
                  <a:pt x="3894677" y="0"/>
                </a:lnTo>
                <a:lnTo>
                  <a:pt x="3894677" y="3549025"/>
                </a:lnTo>
                <a:lnTo>
                  <a:pt x="0" y="3549025"/>
                </a:lnTo>
                <a:lnTo>
                  <a:pt x="0" y="0"/>
                </a:lnTo>
                <a:close/>
              </a:path>
            </a:pathLst>
          </a:custGeom>
          <a:blipFill>
            <a:blip r:embed="rId4"/>
            <a:stretch>
              <a:fillRect/>
            </a:stretch>
          </a:blipFill>
        </p:spPr>
      </p:sp>
      <p:sp>
        <p:nvSpPr>
          <p:cNvPr id="5" name="Freeform 5"/>
          <p:cNvSpPr/>
          <p:nvPr/>
        </p:nvSpPr>
        <p:spPr>
          <a:xfrm>
            <a:off x="16098841" y="-1026495"/>
            <a:ext cx="3129686" cy="3106213"/>
          </a:xfrm>
          <a:custGeom>
            <a:avLst/>
            <a:gdLst/>
            <a:ahLst/>
            <a:cxnLst/>
            <a:rect l="l" t="t" r="r" b="b"/>
            <a:pathLst>
              <a:path w="3129686" h="3106213">
                <a:moveTo>
                  <a:pt x="0" y="0"/>
                </a:moveTo>
                <a:lnTo>
                  <a:pt x="3129686" y="0"/>
                </a:lnTo>
                <a:lnTo>
                  <a:pt x="3129686" y="3106213"/>
                </a:lnTo>
                <a:lnTo>
                  <a:pt x="0" y="3106213"/>
                </a:lnTo>
                <a:lnTo>
                  <a:pt x="0" y="0"/>
                </a:lnTo>
                <a:close/>
              </a:path>
            </a:pathLst>
          </a:custGeom>
          <a:blipFill>
            <a:blip r:embed="rId5"/>
            <a:stretch>
              <a:fillRect/>
            </a:stretch>
          </a:blipFill>
        </p:spPr>
      </p:sp>
      <p:sp>
        <p:nvSpPr>
          <p:cNvPr id="6" name="Freeform 6"/>
          <p:cNvSpPr/>
          <p:nvPr/>
        </p:nvSpPr>
        <p:spPr>
          <a:xfrm rot="1714232">
            <a:off x="6276537" y="-2516864"/>
            <a:ext cx="3952474" cy="4127910"/>
          </a:xfrm>
          <a:custGeom>
            <a:avLst/>
            <a:gdLst/>
            <a:ahLst/>
            <a:cxnLst/>
            <a:rect l="l" t="t" r="r" b="b"/>
            <a:pathLst>
              <a:path w="3952474" h="4127910">
                <a:moveTo>
                  <a:pt x="0" y="0"/>
                </a:moveTo>
                <a:lnTo>
                  <a:pt x="3952474" y="0"/>
                </a:lnTo>
                <a:lnTo>
                  <a:pt x="3952474" y="4127910"/>
                </a:lnTo>
                <a:lnTo>
                  <a:pt x="0" y="4127910"/>
                </a:lnTo>
                <a:lnTo>
                  <a:pt x="0" y="0"/>
                </a:lnTo>
                <a:close/>
              </a:path>
            </a:pathLst>
          </a:custGeom>
          <a:blipFill>
            <a:blip r:embed="rId6"/>
            <a:stretch>
              <a:fillRect/>
            </a:stretch>
          </a:blipFill>
        </p:spPr>
      </p:sp>
      <p:sp>
        <p:nvSpPr>
          <p:cNvPr id="7" name="Freeform 7"/>
          <p:cNvSpPr/>
          <p:nvPr/>
        </p:nvSpPr>
        <p:spPr>
          <a:xfrm>
            <a:off x="17136857" y="5749273"/>
            <a:ext cx="2302287" cy="2305168"/>
          </a:xfrm>
          <a:custGeom>
            <a:avLst/>
            <a:gdLst/>
            <a:ahLst/>
            <a:cxnLst/>
            <a:rect l="l" t="t" r="r" b="b"/>
            <a:pathLst>
              <a:path w="2302287" h="2305168">
                <a:moveTo>
                  <a:pt x="0" y="0"/>
                </a:moveTo>
                <a:lnTo>
                  <a:pt x="2302286" y="0"/>
                </a:lnTo>
                <a:lnTo>
                  <a:pt x="2302286" y="2305168"/>
                </a:lnTo>
                <a:lnTo>
                  <a:pt x="0" y="2305168"/>
                </a:lnTo>
                <a:lnTo>
                  <a:pt x="0" y="0"/>
                </a:lnTo>
                <a:close/>
              </a:path>
            </a:pathLst>
          </a:custGeom>
          <a:blipFill>
            <a:blip r:embed="rId7"/>
            <a:stretch>
              <a:fillRect/>
            </a:stretch>
          </a:blipFill>
        </p:spPr>
      </p:sp>
      <p:sp>
        <p:nvSpPr>
          <p:cNvPr id="8" name="Freeform 8"/>
          <p:cNvSpPr/>
          <p:nvPr/>
        </p:nvSpPr>
        <p:spPr>
          <a:xfrm rot="2369925">
            <a:off x="3206901" y="8818487"/>
            <a:ext cx="2992041" cy="3057002"/>
          </a:xfrm>
          <a:custGeom>
            <a:avLst/>
            <a:gdLst/>
            <a:ahLst/>
            <a:cxnLst/>
            <a:rect l="l" t="t" r="r" b="b"/>
            <a:pathLst>
              <a:path w="2992041" h="3057002">
                <a:moveTo>
                  <a:pt x="0" y="0"/>
                </a:moveTo>
                <a:lnTo>
                  <a:pt x="2992040" y="0"/>
                </a:lnTo>
                <a:lnTo>
                  <a:pt x="2992040" y="3057002"/>
                </a:lnTo>
                <a:lnTo>
                  <a:pt x="0" y="3057002"/>
                </a:lnTo>
                <a:lnTo>
                  <a:pt x="0" y="0"/>
                </a:lnTo>
                <a:close/>
              </a:path>
            </a:pathLst>
          </a:custGeom>
          <a:blipFill>
            <a:blip r:embed="rId8"/>
            <a:stretch>
              <a:fillRect/>
            </a:stretch>
          </a:blipFill>
        </p:spPr>
      </p:sp>
      <p:sp>
        <p:nvSpPr>
          <p:cNvPr id="9" name="Freeform 9"/>
          <p:cNvSpPr/>
          <p:nvPr/>
        </p:nvSpPr>
        <p:spPr>
          <a:xfrm>
            <a:off x="-394445" y="8054441"/>
            <a:ext cx="3116477" cy="3093103"/>
          </a:xfrm>
          <a:custGeom>
            <a:avLst/>
            <a:gdLst/>
            <a:ahLst/>
            <a:cxnLst/>
            <a:rect l="l" t="t" r="r" b="b"/>
            <a:pathLst>
              <a:path w="3116477" h="3093103">
                <a:moveTo>
                  <a:pt x="0" y="0"/>
                </a:moveTo>
                <a:lnTo>
                  <a:pt x="3116477" y="0"/>
                </a:lnTo>
                <a:lnTo>
                  <a:pt x="3116477" y="3093104"/>
                </a:lnTo>
                <a:lnTo>
                  <a:pt x="0" y="3093104"/>
                </a:lnTo>
                <a:lnTo>
                  <a:pt x="0" y="0"/>
                </a:lnTo>
                <a:close/>
              </a:path>
            </a:pathLst>
          </a:custGeom>
          <a:blipFill>
            <a:blip r:embed="rId9"/>
            <a:stretch>
              <a:fillRect/>
            </a:stretch>
          </a:blipFill>
        </p:spPr>
      </p:sp>
      <p:sp>
        <p:nvSpPr>
          <p:cNvPr id="10" name="Freeform 10"/>
          <p:cNvSpPr/>
          <p:nvPr/>
        </p:nvSpPr>
        <p:spPr>
          <a:xfrm rot="-1248686">
            <a:off x="6891378" y="8710787"/>
            <a:ext cx="3459453" cy="3152426"/>
          </a:xfrm>
          <a:custGeom>
            <a:avLst/>
            <a:gdLst/>
            <a:ahLst/>
            <a:cxnLst/>
            <a:rect l="l" t="t" r="r" b="b"/>
            <a:pathLst>
              <a:path w="3459453" h="3152426">
                <a:moveTo>
                  <a:pt x="0" y="0"/>
                </a:moveTo>
                <a:lnTo>
                  <a:pt x="3459453" y="0"/>
                </a:lnTo>
                <a:lnTo>
                  <a:pt x="3459453" y="3152426"/>
                </a:lnTo>
                <a:lnTo>
                  <a:pt x="0" y="3152426"/>
                </a:lnTo>
                <a:lnTo>
                  <a:pt x="0" y="0"/>
                </a:lnTo>
                <a:close/>
              </a:path>
            </a:pathLst>
          </a:custGeom>
          <a:blipFill>
            <a:blip r:embed="rId10"/>
            <a:stretch>
              <a:fillRect/>
            </a:stretch>
          </a:blipFill>
        </p:spPr>
      </p:sp>
      <p:sp>
        <p:nvSpPr>
          <p:cNvPr id="11" name="TextBox 11"/>
          <p:cNvSpPr txBox="1"/>
          <p:nvPr/>
        </p:nvSpPr>
        <p:spPr>
          <a:xfrm>
            <a:off x="3659643" y="3053224"/>
            <a:ext cx="10968713" cy="3683995"/>
          </a:xfrm>
          <a:prstGeom prst="rect">
            <a:avLst/>
          </a:prstGeom>
        </p:spPr>
        <p:txBody>
          <a:bodyPr lIns="0" tIns="0" rIns="0" bIns="0" rtlCol="0" anchor="t">
            <a:spAutoFit/>
          </a:bodyPr>
          <a:lstStyle/>
          <a:p>
            <a:pPr algn="ctr">
              <a:lnSpc>
                <a:spcPts val="13046"/>
              </a:lnSpc>
            </a:pPr>
            <a:r>
              <a:rPr lang="en-US" sz="15170" b="1" spc="-879">
                <a:solidFill>
                  <a:srgbClr val="3B3A3A"/>
                </a:solidFill>
                <a:latin typeface="Codec Pro Bold"/>
                <a:ea typeface="Codec Pro Bold"/>
                <a:cs typeface="Codec Pro Bold"/>
                <a:sym typeface="Codec Pro Bold"/>
              </a:rPr>
              <a:t>Thank you very much!</a:t>
            </a:r>
          </a:p>
        </p:txBody>
      </p:sp>
      <p:sp>
        <p:nvSpPr>
          <p:cNvPr id="12" name="TextBox 12"/>
          <p:cNvSpPr txBox="1"/>
          <p:nvPr/>
        </p:nvSpPr>
        <p:spPr>
          <a:xfrm>
            <a:off x="4785457" y="6539493"/>
            <a:ext cx="8717087" cy="599821"/>
          </a:xfrm>
          <a:prstGeom prst="rect">
            <a:avLst/>
          </a:prstGeom>
        </p:spPr>
        <p:txBody>
          <a:bodyPr lIns="0" tIns="0" rIns="0" bIns="0" rtlCol="0" anchor="t">
            <a:spAutoFit/>
          </a:bodyPr>
          <a:lstStyle/>
          <a:p>
            <a:pPr algn="ctr">
              <a:lnSpc>
                <a:spcPts val="4292"/>
              </a:lnSpc>
            </a:pPr>
            <a:r>
              <a:rPr lang="en-US" sz="3700" b="1">
                <a:solidFill>
                  <a:srgbClr val="3B3A3A"/>
                </a:solidFill>
                <a:latin typeface="Codec Pro Bold"/>
                <a:ea typeface="Codec Pro Bold"/>
                <a:cs typeface="Codec Pro Bold"/>
                <a:sym typeface="Codec Pro Bold"/>
              </a:rPr>
              <a:t>www.reallygreatsite.com</a:t>
            </a:r>
          </a:p>
        </p:txBody>
      </p:sp>
      <p:sp>
        <p:nvSpPr>
          <p:cNvPr id="13" name="Freeform 13"/>
          <p:cNvSpPr/>
          <p:nvPr/>
        </p:nvSpPr>
        <p:spPr>
          <a:xfrm>
            <a:off x="2840070" y="-1427437"/>
            <a:ext cx="2547173" cy="2550361"/>
          </a:xfrm>
          <a:custGeom>
            <a:avLst/>
            <a:gdLst/>
            <a:ahLst/>
            <a:cxnLst/>
            <a:rect l="l" t="t" r="r" b="b"/>
            <a:pathLst>
              <a:path w="2547173" h="2550361">
                <a:moveTo>
                  <a:pt x="0" y="0"/>
                </a:moveTo>
                <a:lnTo>
                  <a:pt x="2547173" y="0"/>
                </a:lnTo>
                <a:lnTo>
                  <a:pt x="2547173" y="2550361"/>
                </a:lnTo>
                <a:lnTo>
                  <a:pt x="0" y="2550361"/>
                </a:lnTo>
                <a:lnTo>
                  <a:pt x="0" y="0"/>
                </a:lnTo>
                <a:close/>
              </a:path>
            </a:pathLst>
          </a:custGeom>
          <a:blipFill>
            <a:blip r:embed="rId7"/>
            <a:stretch>
              <a:fillRect/>
            </a:stretch>
          </a:blipFill>
        </p:spPr>
      </p:sp>
      <p:sp>
        <p:nvSpPr>
          <p:cNvPr id="14" name="Freeform 14"/>
          <p:cNvSpPr/>
          <p:nvPr/>
        </p:nvSpPr>
        <p:spPr>
          <a:xfrm rot="3338293">
            <a:off x="10626126" y="-1578406"/>
            <a:ext cx="2727189" cy="2786400"/>
          </a:xfrm>
          <a:custGeom>
            <a:avLst/>
            <a:gdLst/>
            <a:ahLst/>
            <a:cxnLst/>
            <a:rect l="l" t="t" r="r" b="b"/>
            <a:pathLst>
              <a:path w="2727189" h="2786400">
                <a:moveTo>
                  <a:pt x="0" y="0"/>
                </a:moveTo>
                <a:lnTo>
                  <a:pt x="2727189" y="0"/>
                </a:lnTo>
                <a:lnTo>
                  <a:pt x="2727189" y="2786400"/>
                </a:lnTo>
                <a:lnTo>
                  <a:pt x="0" y="2786400"/>
                </a:lnTo>
                <a:lnTo>
                  <a:pt x="0" y="0"/>
                </a:lnTo>
                <a:close/>
              </a:path>
            </a:pathLst>
          </a:custGeom>
          <a:blipFill>
            <a:blip r:embed="rId8"/>
            <a:stretch>
              <a:fillRect/>
            </a:stretch>
          </a:blipFill>
        </p:spPr>
      </p:sp>
      <p:sp>
        <p:nvSpPr>
          <p:cNvPr id="15" name="Freeform 15"/>
          <p:cNvSpPr/>
          <p:nvPr/>
        </p:nvSpPr>
        <p:spPr>
          <a:xfrm>
            <a:off x="14097212" y="-1130930"/>
            <a:ext cx="1953953" cy="1957348"/>
          </a:xfrm>
          <a:custGeom>
            <a:avLst/>
            <a:gdLst/>
            <a:ahLst/>
            <a:cxnLst/>
            <a:rect l="l" t="t" r="r" b="b"/>
            <a:pathLst>
              <a:path w="1953953" h="1957348">
                <a:moveTo>
                  <a:pt x="0" y="0"/>
                </a:moveTo>
                <a:lnTo>
                  <a:pt x="1953952" y="0"/>
                </a:lnTo>
                <a:lnTo>
                  <a:pt x="1953952" y="1957348"/>
                </a:lnTo>
                <a:lnTo>
                  <a:pt x="0" y="1957348"/>
                </a:lnTo>
                <a:lnTo>
                  <a:pt x="0" y="0"/>
                </a:lnTo>
                <a:close/>
              </a:path>
            </a:pathLst>
          </a:custGeom>
          <a:blipFill>
            <a:blip r:embed="rId3"/>
            <a:stretch>
              <a:fillRect/>
            </a:stretch>
          </a:blipFill>
        </p:spPr>
      </p:sp>
      <p:sp>
        <p:nvSpPr>
          <p:cNvPr id="16" name="Freeform 16"/>
          <p:cNvSpPr/>
          <p:nvPr/>
        </p:nvSpPr>
        <p:spPr>
          <a:xfrm rot="-5400000">
            <a:off x="16566211" y="2248977"/>
            <a:ext cx="3814287" cy="3475769"/>
          </a:xfrm>
          <a:custGeom>
            <a:avLst/>
            <a:gdLst/>
            <a:ahLst/>
            <a:cxnLst/>
            <a:rect l="l" t="t" r="r" b="b"/>
            <a:pathLst>
              <a:path w="3814287" h="3475769">
                <a:moveTo>
                  <a:pt x="0" y="0"/>
                </a:moveTo>
                <a:lnTo>
                  <a:pt x="3814287" y="0"/>
                </a:lnTo>
                <a:lnTo>
                  <a:pt x="3814287" y="3475769"/>
                </a:lnTo>
                <a:lnTo>
                  <a:pt x="0" y="3475769"/>
                </a:lnTo>
                <a:lnTo>
                  <a:pt x="0" y="0"/>
                </a:lnTo>
                <a:close/>
              </a:path>
            </a:pathLst>
          </a:custGeom>
          <a:blipFill>
            <a:blip r:embed="rId4"/>
            <a:stretch>
              <a:fillRect/>
            </a:stretch>
          </a:blipFill>
        </p:spPr>
      </p:sp>
      <p:sp>
        <p:nvSpPr>
          <p:cNvPr id="17" name="Freeform 17"/>
          <p:cNvSpPr/>
          <p:nvPr/>
        </p:nvSpPr>
        <p:spPr>
          <a:xfrm rot="4799014">
            <a:off x="10777369" y="8733690"/>
            <a:ext cx="4502307" cy="47021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6"/>
            <a:stretch>
              <a:fillRect/>
            </a:stretch>
          </a:blipFill>
        </p:spPr>
      </p:sp>
      <p:sp>
        <p:nvSpPr>
          <p:cNvPr id="18" name="Freeform 18"/>
          <p:cNvSpPr/>
          <p:nvPr/>
        </p:nvSpPr>
        <p:spPr>
          <a:xfrm>
            <a:off x="-2124448" y="5143500"/>
            <a:ext cx="3215383" cy="3191267"/>
          </a:xfrm>
          <a:custGeom>
            <a:avLst/>
            <a:gdLst/>
            <a:ahLst/>
            <a:cxnLst/>
            <a:rect l="l" t="t" r="r" b="b"/>
            <a:pathLst>
              <a:path w="3215383" h="3191267">
                <a:moveTo>
                  <a:pt x="0" y="0"/>
                </a:moveTo>
                <a:lnTo>
                  <a:pt x="3215382" y="0"/>
                </a:lnTo>
                <a:lnTo>
                  <a:pt x="3215382" y="3191267"/>
                </a:lnTo>
                <a:lnTo>
                  <a:pt x="0" y="3191267"/>
                </a:lnTo>
                <a:lnTo>
                  <a:pt x="0" y="0"/>
                </a:lnTo>
                <a:close/>
              </a:path>
            </a:pathLst>
          </a:custGeom>
          <a:blipFill>
            <a:blip r:embed="rId5"/>
            <a:stretch>
              <a:fillRect/>
            </a:stretch>
          </a:blipFill>
        </p:spPr>
      </p:sp>
      <p:sp>
        <p:nvSpPr>
          <p:cNvPr id="19" name="Freeform 19"/>
          <p:cNvSpPr/>
          <p:nvPr/>
        </p:nvSpPr>
        <p:spPr>
          <a:xfrm>
            <a:off x="15735306" y="8215977"/>
            <a:ext cx="3493221" cy="3467022"/>
          </a:xfrm>
          <a:custGeom>
            <a:avLst/>
            <a:gdLst/>
            <a:ahLst/>
            <a:cxnLst/>
            <a:rect l="l" t="t" r="r" b="b"/>
            <a:pathLst>
              <a:path w="3493221" h="3467022">
                <a:moveTo>
                  <a:pt x="0" y="0"/>
                </a:moveTo>
                <a:lnTo>
                  <a:pt x="3493221" y="0"/>
                </a:lnTo>
                <a:lnTo>
                  <a:pt x="3493221" y="3467021"/>
                </a:lnTo>
                <a:lnTo>
                  <a:pt x="0" y="3467021"/>
                </a:lnTo>
                <a:lnTo>
                  <a:pt x="0" y="0"/>
                </a:lnTo>
                <a:close/>
              </a:path>
            </a:pathLst>
          </a:custGeom>
          <a:blipFill>
            <a:blip r:embed="rId9"/>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2044540" y="2705100"/>
            <a:ext cx="6822044" cy="820738"/>
          </a:xfrm>
          <a:prstGeom prst="rect">
            <a:avLst/>
          </a:prstGeom>
        </p:spPr>
        <p:txBody>
          <a:bodyPr lIns="0" tIns="0" rIns="0" bIns="0" rtlCol="0" anchor="t">
            <a:spAutoFit/>
          </a:bodyPr>
          <a:lstStyle/>
          <a:p>
            <a:pPr algn="l">
              <a:lnSpc>
                <a:spcPts val="6360"/>
              </a:lnSpc>
            </a:pPr>
            <a:r>
              <a:rPr lang="vi-VN" sz="6000" b="1" spc="-108">
                <a:solidFill>
                  <a:srgbClr val="3B3A3A"/>
                </a:solidFill>
                <a:latin typeface="Calibri" panose="020F0502020204030204" pitchFamily="34" charset="0"/>
                <a:ea typeface="Codec Pro Bold"/>
                <a:cs typeface="Calibri" panose="020F0502020204030204" pitchFamily="34" charset="0"/>
                <a:sym typeface="Codec Pro Bold"/>
              </a:rPr>
              <a:t>HỌC VIÊN THỰC HIỆN</a:t>
            </a:r>
            <a:endParaRPr lang="en-US" sz="6000" b="1" spc="-108">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5" name="Freeform 5"/>
          <p:cNvSpPr/>
          <p:nvPr/>
        </p:nvSpPr>
        <p:spPr>
          <a:xfrm>
            <a:off x="10568383" y="2296301"/>
            <a:ext cx="4282164" cy="4250048"/>
          </a:xfrm>
          <a:custGeom>
            <a:avLst/>
            <a:gdLst/>
            <a:ahLst/>
            <a:cxnLst/>
            <a:rect l="l" t="t" r="r" b="b"/>
            <a:pathLst>
              <a:path w="4282164" h="4250048">
                <a:moveTo>
                  <a:pt x="0" y="0"/>
                </a:moveTo>
                <a:lnTo>
                  <a:pt x="4282164" y="0"/>
                </a:lnTo>
                <a:lnTo>
                  <a:pt x="4282164" y="4250048"/>
                </a:lnTo>
                <a:lnTo>
                  <a:pt x="0" y="4250048"/>
                </a:lnTo>
                <a:lnTo>
                  <a:pt x="0" y="0"/>
                </a:lnTo>
                <a:close/>
              </a:path>
            </a:pathLst>
          </a:custGeom>
          <a:blipFill>
            <a:blip r:embed="rId3"/>
            <a:stretch>
              <a:fillRect/>
            </a:stretch>
          </a:blipFill>
        </p:spPr>
      </p:sp>
      <p:sp>
        <p:nvSpPr>
          <p:cNvPr id="6" name="Freeform 6"/>
          <p:cNvSpPr/>
          <p:nvPr/>
        </p:nvSpPr>
        <p:spPr>
          <a:xfrm>
            <a:off x="14074307" y="4829593"/>
            <a:ext cx="3184993" cy="3161106"/>
          </a:xfrm>
          <a:custGeom>
            <a:avLst/>
            <a:gdLst/>
            <a:ahLst/>
            <a:cxnLst/>
            <a:rect l="l" t="t" r="r" b="b"/>
            <a:pathLst>
              <a:path w="3184993" h="3161106">
                <a:moveTo>
                  <a:pt x="0" y="0"/>
                </a:moveTo>
                <a:lnTo>
                  <a:pt x="3184993" y="0"/>
                </a:lnTo>
                <a:lnTo>
                  <a:pt x="3184993" y="3161106"/>
                </a:lnTo>
                <a:lnTo>
                  <a:pt x="0" y="3161106"/>
                </a:lnTo>
                <a:lnTo>
                  <a:pt x="0" y="0"/>
                </a:lnTo>
                <a:close/>
              </a:path>
            </a:pathLst>
          </a:custGeom>
          <a:blipFill>
            <a:blip r:embed="rId4"/>
            <a:stretch>
              <a:fillRect/>
            </a:stretch>
          </a:blipFill>
        </p:spPr>
      </p:sp>
      <p:graphicFrame>
        <p:nvGraphicFramePr>
          <p:cNvPr id="7" name="Table 6">
            <a:extLst>
              <a:ext uri="{FF2B5EF4-FFF2-40B4-BE49-F238E27FC236}">
                <a16:creationId xmlns:a16="http://schemas.microsoft.com/office/drawing/2014/main" id="{A0008339-DA05-4B5C-E54E-E37AE21CB3BD}"/>
              </a:ext>
            </a:extLst>
          </p:cNvPr>
          <p:cNvGraphicFramePr>
            <a:graphicFrameLocks noGrp="1"/>
          </p:cNvGraphicFramePr>
          <p:nvPr>
            <p:extLst>
              <p:ext uri="{D42A27DB-BD31-4B8C-83A1-F6EECF244321}">
                <p14:modId xmlns:p14="http://schemas.microsoft.com/office/powerpoint/2010/main" val="2848858094"/>
              </p:ext>
            </p:extLst>
          </p:nvPr>
        </p:nvGraphicFramePr>
        <p:xfrm>
          <a:off x="1041400" y="4567026"/>
          <a:ext cx="9501583" cy="4125924"/>
        </p:xfrm>
        <a:graphic>
          <a:graphicData uri="http://schemas.openxmlformats.org/drawingml/2006/table">
            <a:tbl>
              <a:tblPr firstRow="1" bandRow="1"/>
              <a:tblGrid>
                <a:gridCol w="6793125">
                  <a:extLst>
                    <a:ext uri="{9D8B030D-6E8A-4147-A177-3AD203B41FA5}">
                      <a16:colId xmlns:a16="http://schemas.microsoft.com/office/drawing/2014/main" val="3293692855"/>
                    </a:ext>
                  </a:extLst>
                </a:gridCol>
                <a:gridCol w="2708458">
                  <a:extLst>
                    <a:ext uri="{9D8B030D-6E8A-4147-A177-3AD203B41FA5}">
                      <a16:colId xmlns:a16="http://schemas.microsoft.com/office/drawing/2014/main" val="233865734"/>
                    </a:ext>
                  </a:extLst>
                </a:gridCol>
              </a:tblGrid>
              <a:tr h="137530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4000" b="1" dirty="0" err="1">
                          <a:solidFill>
                            <a:schemeClr val="tx1"/>
                          </a:solidFill>
                          <a:latin typeface="Calibri (body)"/>
                          <a:cs typeface="Calibri" panose="020F0502020204030204" pitchFamily="34" charset="0"/>
                        </a:rPr>
                        <a:t>Nguyễn</a:t>
                      </a:r>
                      <a:r>
                        <a:rPr lang="en-US" sz="4000" b="1" dirty="0">
                          <a:solidFill>
                            <a:schemeClr val="tx1"/>
                          </a:solidFill>
                          <a:latin typeface="Calibri (body)"/>
                          <a:cs typeface="Calibri" panose="020F0502020204030204" pitchFamily="34" charset="0"/>
                        </a:rPr>
                        <a:t> </a:t>
                      </a:r>
                      <a:r>
                        <a:rPr lang="en-US" sz="4000" b="1" dirty="0" err="1">
                          <a:solidFill>
                            <a:schemeClr val="tx1"/>
                          </a:solidFill>
                          <a:latin typeface="Calibri (body)"/>
                          <a:cs typeface="Calibri" panose="020F0502020204030204" pitchFamily="34" charset="0"/>
                        </a:rPr>
                        <a:t>Khả</a:t>
                      </a:r>
                      <a:r>
                        <a:rPr lang="en-US" sz="4000" b="1" dirty="0">
                          <a:solidFill>
                            <a:schemeClr val="tx1"/>
                          </a:solidFill>
                          <a:latin typeface="Calibri (body)"/>
                          <a:cs typeface="Calibri" panose="020F0502020204030204" pitchFamily="34" charset="0"/>
                        </a:rPr>
                        <a:t> </a:t>
                      </a:r>
                      <a:r>
                        <a:rPr lang="en-US" sz="4000" b="1" dirty="0" err="1">
                          <a:solidFill>
                            <a:schemeClr val="tx1"/>
                          </a:solidFill>
                          <a:latin typeface="Calibri (body)"/>
                          <a:cs typeface="Calibri" panose="020F0502020204030204" pitchFamily="34" charset="0"/>
                        </a:rPr>
                        <a:t>Ái</a:t>
                      </a:r>
                      <a:endParaRPr lang="en-SG" sz="4000" b="1" dirty="0">
                        <a:solidFill>
                          <a:schemeClr val="tx1"/>
                        </a:solidFill>
                        <a:latin typeface="Calibri (body)"/>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4000" b="1" dirty="0">
                          <a:solidFill>
                            <a:schemeClr val="tx1"/>
                          </a:solidFill>
                          <a:latin typeface="Calibri (body)"/>
                          <a:cs typeface="Calibri" panose="020F0502020204030204" pitchFamily="34" charset="0"/>
                        </a:rPr>
                        <a:t>M0325001</a:t>
                      </a:r>
                      <a:endParaRPr lang="en-SG" sz="4000" b="1" dirty="0">
                        <a:solidFill>
                          <a:schemeClr val="tx1"/>
                        </a:solidFill>
                        <a:latin typeface="Calibri (body)"/>
                        <a:cs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629193"/>
                  </a:ext>
                </a:extLst>
              </a:tr>
              <a:tr h="137530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4000" b="1" dirty="0" err="1">
                          <a:solidFill>
                            <a:schemeClr val="tx1"/>
                          </a:solidFill>
                          <a:latin typeface="Calibri (body)"/>
                          <a:cs typeface="Calibri" panose="020F0502020204030204" pitchFamily="34" charset="0"/>
                        </a:rPr>
                        <a:t>Nguyễn</a:t>
                      </a:r>
                      <a:r>
                        <a:rPr lang="en-US" sz="4000" b="1" dirty="0">
                          <a:solidFill>
                            <a:schemeClr val="tx1"/>
                          </a:solidFill>
                          <a:latin typeface="Calibri (body)"/>
                          <a:cs typeface="Calibri" panose="020F0502020204030204" pitchFamily="34" charset="0"/>
                        </a:rPr>
                        <a:t> </a:t>
                      </a:r>
                      <a:r>
                        <a:rPr lang="en-US" sz="4000" b="1" dirty="0" err="1">
                          <a:solidFill>
                            <a:schemeClr val="tx1"/>
                          </a:solidFill>
                          <a:latin typeface="Calibri (body)"/>
                          <a:cs typeface="Calibri" panose="020F0502020204030204" pitchFamily="34" charset="0"/>
                        </a:rPr>
                        <a:t>Huỳnh</a:t>
                      </a:r>
                      <a:r>
                        <a:rPr lang="en-US" sz="4000" b="1" baseline="0" dirty="0">
                          <a:solidFill>
                            <a:schemeClr val="tx1"/>
                          </a:solidFill>
                          <a:latin typeface="Calibri (body)"/>
                          <a:cs typeface="Calibri" panose="020F0502020204030204" pitchFamily="34" charset="0"/>
                        </a:rPr>
                        <a:t> Gia </a:t>
                      </a:r>
                      <a:r>
                        <a:rPr lang="en-US" sz="4000" b="1" baseline="0" dirty="0" err="1">
                          <a:solidFill>
                            <a:schemeClr val="tx1"/>
                          </a:solidFill>
                          <a:latin typeface="Calibri (body)"/>
                          <a:cs typeface="Calibri" panose="020F0502020204030204" pitchFamily="34" charset="0"/>
                        </a:rPr>
                        <a:t>Ngọc</a:t>
                      </a:r>
                      <a:endParaRPr lang="en-SG" sz="4000" b="1" dirty="0">
                        <a:solidFill>
                          <a:schemeClr val="tx1"/>
                        </a:solidFill>
                        <a:latin typeface="Calibri (body)"/>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vi-VN" sz="4000" b="1" kern="1200" dirty="0">
                          <a:solidFill>
                            <a:schemeClr val="tx1"/>
                          </a:solidFill>
                          <a:latin typeface="Calibri (body)"/>
                          <a:ea typeface="+mn-ea"/>
                          <a:cs typeface="Calibri" panose="020F0502020204030204" pitchFamily="34" charset="0"/>
                        </a:rPr>
                        <a:t>M0325023</a:t>
                      </a:r>
                      <a:endParaRPr lang="en-SG" sz="4000" b="1" kern="1200" dirty="0">
                        <a:solidFill>
                          <a:schemeClr val="tx1"/>
                        </a:solidFill>
                        <a:latin typeface="Calibri (body)"/>
                        <a:ea typeface="+mn-ea"/>
                        <a:cs typeface="Calibri" panose="020F050202020403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6167439"/>
                  </a:ext>
                </a:extLst>
              </a:tr>
              <a:tr h="137530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4000" b="1" dirty="0">
                          <a:solidFill>
                            <a:schemeClr val="tx1"/>
                          </a:solidFill>
                          <a:latin typeface="Calibri (body)"/>
                          <a:cs typeface="Calibri" panose="020F0502020204030204" pitchFamily="34" charset="0"/>
                        </a:rPr>
                        <a:t>Nguyễn Thanh Ngân</a:t>
                      </a:r>
                      <a:endParaRPr lang="en-SG" sz="4000" b="1" dirty="0">
                        <a:solidFill>
                          <a:schemeClr val="tx1"/>
                        </a:solidFill>
                        <a:latin typeface="Calibri (body)"/>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4000" b="1" dirty="0">
                          <a:solidFill>
                            <a:schemeClr val="tx1"/>
                          </a:solidFill>
                          <a:latin typeface="Calibri (body)"/>
                          <a:cs typeface="Calibri" panose="020F0502020204030204" pitchFamily="34" charset="0"/>
                        </a:rPr>
                        <a:t>M0325008</a:t>
                      </a:r>
                      <a:endParaRPr lang="en-SG" sz="4000" b="1" dirty="0">
                        <a:solidFill>
                          <a:schemeClr val="tx1"/>
                        </a:solidFill>
                        <a:latin typeface="Calibri (body)"/>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633849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3763243" y="816411"/>
            <a:ext cx="10761513" cy="787460"/>
          </a:xfrm>
          <a:prstGeom prst="rect">
            <a:avLst/>
          </a:prstGeom>
        </p:spPr>
        <p:txBody>
          <a:bodyPr lIns="0" tIns="0" rIns="0" bIns="0" rtlCol="0" anchor="t">
            <a:spAutoFit/>
          </a:bodyPr>
          <a:lstStyle/>
          <a:p>
            <a:pPr algn="ctr">
              <a:lnSpc>
                <a:spcPts val="6060"/>
              </a:lnSpc>
            </a:pPr>
            <a:r>
              <a:rPr lang="vi-VN" sz="6000" b="1" spc="-108">
                <a:solidFill>
                  <a:srgbClr val="3B3A3A"/>
                </a:solidFill>
                <a:latin typeface="Calibri" panose="020F0502020204030204" pitchFamily="34" charset="0"/>
                <a:ea typeface="Codec Pro Bold"/>
                <a:cs typeface="Calibri" panose="020F0502020204030204" pitchFamily="34" charset="0"/>
                <a:sym typeface="Codec Pro Bold"/>
              </a:rPr>
              <a:t>NỘI DUNG </a:t>
            </a:r>
            <a:endParaRPr lang="en-US" sz="6000" b="1" spc="-108">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4" name="AutoShape 4"/>
          <p:cNvSpPr/>
          <p:nvPr/>
        </p:nvSpPr>
        <p:spPr>
          <a:xfrm>
            <a:off x="-948167" y="2324100"/>
            <a:ext cx="20061513" cy="0"/>
          </a:xfrm>
          <a:prstGeom prst="line">
            <a:avLst/>
          </a:prstGeom>
          <a:ln w="28575" cap="flat">
            <a:solidFill>
              <a:srgbClr val="3B3A3A"/>
            </a:solidFill>
            <a:prstDash val="solid"/>
            <a:headEnd type="none" w="sm" len="sm"/>
            <a:tailEnd type="none" w="sm" len="sm"/>
          </a:ln>
        </p:spPr>
      </p:sp>
      <p:grpSp>
        <p:nvGrpSpPr>
          <p:cNvPr id="5" name="Group 5"/>
          <p:cNvGrpSpPr/>
          <p:nvPr/>
        </p:nvGrpSpPr>
        <p:grpSpPr>
          <a:xfrm>
            <a:off x="2001429" y="2144323"/>
            <a:ext cx="359553" cy="3595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7" name="TextBox 7"/>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sp>
        <p:nvSpPr>
          <p:cNvPr id="8" name="TextBox 8"/>
          <p:cNvSpPr txBox="1"/>
          <p:nvPr/>
        </p:nvSpPr>
        <p:spPr>
          <a:xfrm>
            <a:off x="2001429" y="2806450"/>
            <a:ext cx="2197323" cy="755651"/>
          </a:xfrm>
          <a:prstGeom prst="rect">
            <a:avLst/>
          </a:prstGeom>
        </p:spPr>
        <p:txBody>
          <a:bodyPr lIns="0" tIns="0" rIns="0" bIns="0" rtlCol="0" anchor="t">
            <a:spAutoFit/>
          </a:bodyPr>
          <a:lstStyle/>
          <a:p>
            <a:pPr algn="l">
              <a:lnSpc>
                <a:spcPts val="5150"/>
              </a:lnSpc>
            </a:pPr>
            <a:r>
              <a:rPr lang="en-US" sz="5000" b="1">
                <a:solidFill>
                  <a:srgbClr val="3B3A3A"/>
                </a:solidFill>
                <a:latin typeface="Codec Pro Bold"/>
                <a:ea typeface="Codec Pro Bold"/>
                <a:cs typeface="Codec Pro Bold"/>
                <a:sym typeface="Codec Pro Bold"/>
              </a:rPr>
              <a:t>01.</a:t>
            </a:r>
          </a:p>
        </p:txBody>
      </p:sp>
      <p:sp>
        <p:nvSpPr>
          <p:cNvPr id="9" name="TextBox 9"/>
          <p:cNvSpPr txBox="1"/>
          <p:nvPr/>
        </p:nvSpPr>
        <p:spPr>
          <a:xfrm>
            <a:off x="6236764" y="2717628"/>
            <a:ext cx="2197323" cy="755651"/>
          </a:xfrm>
          <a:prstGeom prst="rect">
            <a:avLst/>
          </a:prstGeom>
        </p:spPr>
        <p:txBody>
          <a:bodyPr lIns="0" tIns="0" rIns="0" bIns="0" rtlCol="0" anchor="t">
            <a:spAutoFit/>
          </a:bodyPr>
          <a:lstStyle/>
          <a:p>
            <a:pPr algn="l">
              <a:lnSpc>
                <a:spcPts val="5150"/>
              </a:lnSpc>
            </a:pPr>
            <a:r>
              <a:rPr lang="en-US" sz="5000" b="1">
                <a:solidFill>
                  <a:srgbClr val="3B3A3A"/>
                </a:solidFill>
                <a:latin typeface="Codec Pro Bold"/>
                <a:ea typeface="Codec Pro Bold"/>
                <a:cs typeface="Codec Pro Bold"/>
                <a:sym typeface="Codec Pro Bold"/>
              </a:rPr>
              <a:t>02.</a:t>
            </a:r>
          </a:p>
        </p:txBody>
      </p:sp>
      <p:sp>
        <p:nvSpPr>
          <p:cNvPr id="10" name="TextBox 10"/>
          <p:cNvSpPr txBox="1"/>
          <p:nvPr/>
        </p:nvSpPr>
        <p:spPr>
          <a:xfrm>
            <a:off x="10387984" y="2688838"/>
            <a:ext cx="2197323" cy="755651"/>
          </a:xfrm>
          <a:prstGeom prst="rect">
            <a:avLst/>
          </a:prstGeom>
        </p:spPr>
        <p:txBody>
          <a:bodyPr lIns="0" tIns="0" rIns="0" bIns="0" rtlCol="0" anchor="t">
            <a:spAutoFit/>
          </a:bodyPr>
          <a:lstStyle/>
          <a:p>
            <a:pPr algn="l">
              <a:lnSpc>
                <a:spcPts val="5150"/>
              </a:lnSpc>
            </a:pPr>
            <a:r>
              <a:rPr lang="en-US" sz="5000" b="1">
                <a:solidFill>
                  <a:srgbClr val="3B3A3A"/>
                </a:solidFill>
                <a:latin typeface="Codec Pro Bold"/>
                <a:ea typeface="Codec Pro Bold"/>
                <a:cs typeface="Codec Pro Bold"/>
                <a:sym typeface="Codec Pro Bold"/>
              </a:rPr>
              <a:t>03.</a:t>
            </a:r>
          </a:p>
        </p:txBody>
      </p:sp>
      <p:sp>
        <p:nvSpPr>
          <p:cNvPr id="11" name="TextBox 11"/>
          <p:cNvSpPr txBox="1"/>
          <p:nvPr/>
        </p:nvSpPr>
        <p:spPr>
          <a:xfrm>
            <a:off x="14312222" y="2753940"/>
            <a:ext cx="2197323" cy="755651"/>
          </a:xfrm>
          <a:prstGeom prst="rect">
            <a:avLst/>
          </a:prstGeom>
        </p:spPr>
        <p:txBody>
          <a:bodyPr lIns="0" tIns="0" rIns="0" bIns="0" rtlCol="0" anchor="t">
            <a:spAutoFit/>
          </a:bodyPr>
          <a:lstStyle/>
          <a:p>
            <a:pPr algn="l">
              <a:lnSpc>
                <a:spcPts val="5150"/>
              </a:lnSpc>
            </a:pPr>
            <a:r>
              <a:rPr lang="en-US" sz="5000" b="1">
                <a:solidFill>
                  <a:srgbClr val="3B3A3A"/>
                </a:solidFill>
                <a:latin typeface="Codec Pro Bold"/>
                <a:ea typeface="Codec Pro Bold"/>
                <a:cs typeface="Codec Pro Bold"/>
                <a:sym typeface="Codec Pro Bold"/>
              </a:rPr>
              <a:t>04.</a:t>
            </a:r>
          </a:p>
        </p:txBody>
      </p:sp>
      <p:sp>
        <p:nvSpPr>
          <p:cNvPr id="12" name="TextBox 12"/>
          <p:cNvSpPr txBox="1"/>
          <p:nvPr/>
        </p:nvSpPr>
        <p:spPr>
          <a:xfrm>
            <a:off x="5219107" y="3520325"/>
            <a:ext cx="3075734" cy="692497"/>
          </a:xfrm>
          <a:prstGeom prst="rect">
            <a:avLst/>
          </a:prstGeom>
        </p:spPr>
        <p:txBody>
          <a:bodyPr lIns="0" tIns="0" rIns="0" bIns="0" rtlCol="0" anchor="t">
            <a:spAutoFit/>
          </a:bodyPr>
          <a:lstStyle/>
          <a:p>
            <a:pPr algn="ctr">
              <a:lnSpc>
                <a:spcPts val="2681"/>
              </a:lnSpc>
            </a:pPr>
            <a:r>
              <a:rPr lang="vi-VN" sz="2800" b="1">
                <a:solidFill>
                  <a:srgbClr val="3B3A3A"/>
                </a:solidFill>
                <a:latin typeface="Calibri (body)"/>
                <a:ea typeface="Codec Pro Bold"/>
                <a:cs typeface="Codec Pro Bold"/>
                <a:sym typeface="Codec Pro Bold"/>
              </a:rPr>
              <a:t>Phân loại miễn dịch </a:t>
            </a:r>
            <a:endParaRPr lang="en-US" sz="2800" b="1">
              <a:solidFill>
                <a:srgbClr val="3B3A3A"/>
              </a:solidFill>
              <a:latin typeface="Calibri (body)"/>
              <a:ea typeface="Codec Pro Bold"/>
              <a:cs typeface="Codec Pro Bold"/>
              <a:sym typeface="Codec Pro Bold"/>
            </a:endParaRPr>
          </a:p>
        </p:txBody>
      </p:sp>
      <p:sp>
        <p:nvSpPr>
          <p:cNvPr id="15" name="TextBox 15"/>
          <p:cNvSpPr txBox="1"/>
          <p:nvPr/>
        </p:nvSpPr>
        <p:spPr>
          <a:xfrm>
            <a:off x="1466367" y="3520325"/>
            <a:ext cx="3075734" cy="346249"/>
          </a:xfrm>
          <a:prstGeom prst="rect">
            <a:avLst/>
          </a:prstGeom>
        </p:spPr>
        <p:txBody>
          <a:bodyPr lIns="0" tIns="0" rIns="0" bIns="0" rtlCol="0" anchor="t">
            <a:spAutoFit/>
          </a:bodyPr>
          <a:lstStyle/>
          <a:p>
            <a:pPr algn="l">
              <a:lnSpc>
                <a:spcPts val="2681"/>
              </a:lnSpc>
            </a:pPr>
            <a:r>
              <a:rPr lang="vi-VN" sz="2800" b="1">
                <a:solidFill>
                  <a:srgbClr val="3B3A3A"/>
                </a:solidFill>
                <a:latin typeface="Calibri (body)"/>
                <a:ea typeface="Codec Pro Bold"/>
                <a:cs typeface="Codec Pro Bold"/>
                <a:sym typeface="Codec Pro Bold"/>
              </a:rPr>
              <a:t>Khái niệm chung </a:t>
            </a:r>
            <a:endParaRPr lang="en-US" sz="2800" b="1">
              <a:solidFill>
                <a:srgbClr val="3B3A3A"/>
              </a:solidFill>
              <a:latin typeface="Calibri (body)"/>
              <a:ea typeface="Codec Pro Bold"/>
              <a:cs typeface="Codec Pro Bold"/>
              <a:sym typeface="Codec Pro Bold"/>
            </a:endParaRPr>
          </a:p>
        </p:txBody>
      </p:sp>
      <p:grpSp>
        <p:nvGrpSpPr>
          <p:cNvPr id="16" name="Group 16"/>
          <p:cNvGrpSpPr/>
          <p:nvPr/>
        </p:nvGrpSpPr>
        <p:grpSpPr>
          <a:xfrm>
            <a:off x="6236764" y="2135505"/>
            <a:ext cx="359553" cy="35955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18" name="TextBox 18"/>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grpSp>
        <p:nvGrpSpPr>
          <p:cNvPr id="19" name="Group 19"/>
          <p:cNvGrpSpPr/>
          <p:nvPr/>
        </p:nvGrpSpPr>
        <p:grpSpPr>
          <a:xfrm>
            <a:off x="10405321" y="2137346"/>
            <a:ext cx="359553" cy="3595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21" name="TextBox 21"/>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grpSp>
        <p:nvGrpSpPr>
          <p:cNvPr id="22" name="Group 22"/>
          <p:cNvGrpSpPr/>
          <p:nvPr/>
        </p:nvGrpSpPr>
        <p:grpSpPr>
          <a:xfrm>
            <a:off x="14312222" y="2145686"/>
            <a:ext cx="359553" cy="35955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24" name="TextBox 24"/>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sp>
        <p:nvSpPr>
          <p:cNvPr id="25" name="Freeform 25"/>
          <p:cNvSpPr/>
          <p:nvPr/>
        </p:nvSpPr>
        <p:spPr>
          <a:xfrm rot="-5400000">
            <a:off x="15872794" y="8452782"/>
            <a:ext cx="3178092" cy="2896036"/>
          </a:xfrm>
          <a:custGeom>
            <a:avLst/>
            <a:gdLst/>
            <a:ahLst/>
            <a:cxnLst/>
            <a:rect l="l" t="t" r="r" b="b"/>
            <a:pathLst>
              <a:path w="3178092" h="2896036">
                <a:moveTo>
                  <a:pt x="0" y="0"/>
                </a:moveTo>
                <a:lnTo>
                  <a:pt x="3178092" y="0"/>
                </a:lnTo>
                <a:lnTo>
                  <a:pt x="3178092" y="2896037"/>
                </a:lnTo>
                <a:lnTo>
                  <a:pt x="0" y="2896037"/>
                </a:lnTo>
                <a:lnTo>
                  <a:pt x="0" y="0"/>
                </a:lnTo>
                <a:close/>
              </a:path>
            </a:pathLst>
          </a:custGeom>
          <a:blipFill>
            <a:blip r:embed="rId3"/>
            <a:stretch>
              <a:fillRect/>
            </a:stretch>
          </a:blipFill>
        </p:spPr>
      </p:sp>
      <p:sp>
        <p:nvSpPr>
          <p:cNvPr id="26" name="Freeform 26"/>
          <p:cNvSpPr/>
          <p:nvPr/>
        </p:nvSpPr>
        <p:spPr>
          <a:xfrm>
            <a:off x="13282084" y="8694368"/>
            <a:ext cx="2452000" cy="2433610"/>
          </a:xfrm>
          <a:custGeom>
            <a:avLst/>
            <a:gdLst/>
            <a:ahLst/>
            <a:cxnLst/>
            <a:rect l="l" t="t" r="r" b="b"/>
            <a:pathLst>
              <a:path w="2452000" h="2433610">
                <a:moveTo>
                  <a:pt x="0" y="0"/>
                </a:moveTo>
                <a:lnTo>
                  <a:pt x="2452000" y="0"/>
                </a:lnTo>
                <a:lnTo>
                  <a:pt x="2452000" y="2433609"/>
                </a:lnTo>
                <a:lnTo>
                  <a:pt x="0" y="2433609"/>
                </a:lnTo>
                <a:lnTo>
                  <a:pt x="0" y="0"/>
                </a:lnTo>
                <a:close/>
              </a:path>
            </a:pathLst>
          </a:custGeom>
          <a:blipFill>
            <a:blip r:embed="rId4"/>
            <a:stretch>
              <a:fillRect/>
            </a:stretch>
          </a:blipFill>
        </p:spPr>
      </p:sp>
      <p:sp>
        <p:nvSpPr>
          <p:cNvPr id="27" name="Freeform 27"/>
          <p:cNvSpPr/>
          <p:nvPr/>
        </p:nvSpPr>
        <p:spPr>
          <a:xfrm rot="5400000">
            <a:off x="5880127" y="8375642"/>
            <a:ext cx="3620461" cy="3781161"/>
          </a:xfrm>
          <a:custGeom>
            <a:avLst/>
            <a:gdLst/>
            <a:ahLst/>
            <a:cxnLst/>
            <a:rect l="l" t="t" r="r" b="b"/>
            <a:pathLst>
              <a:path w="3620461" h="3781161">
                <a:moveTo>
                  <a:pt x="0" y="0"/>
                </a:moveTo>
                <a:lnTo>
                  <a:pt x="3620462" y="0"/>
                </a:lnTo>
                <a:lnTo>
                  <a:pt x="3620462" y="3781161"/>
                </a:lnTo>
                <a:lnTo>
                  <a:pt x="0" y="3781161"/>
                </a:lnTo>
                <a:lnTo>
                  <a:pt x="0" y="0"/>
                </a:lnTo>
                <a:close/>
              </a:path>
            </a:pathLst>
          </a:custGeom>
          <a:blipFill>
            <a:blip r:embed="rId5"/>
            <a:stretch>
              <a:fillRect/>
            </a:stretch>
          </a:blipFill>
        </p:spPr>
      </p:sp>
      <p:sp>
        <p:nvSpPr>
          <p:cNvPr id="28" name="Freeform 28"/>
          <p:cNvSpPr/>
          <p:nvPr/>
        </p:nvSpPr>
        <p:spPr>
          <a:xfrm rot="1522496">
            <a:off x="10188469" y="8516672"/>
            <a:ext cx="2430621" cy="2483393"/>
          </a:xfrm>
          <a:custGeom>
            <a:avLst/>
            <a:gdLst/>
            <a:ahLst/>
            <a:cxnLst/>
            <a:rect l="l" t="t" r="r" b="b"/>
            <a:pathLst>
              <a:path w="2430621" h="2483393">
                <a:moveTo>
                  <a:pt x="0" y="0"/>
                </a:moveTo>
                <a:lnTo>
                  <a:pt x="2430621" y="0"/>
                </a:lnTo>
                <a:lnTo>
                  <a:pt x="2430621" y="2483393"/>
                </a:lnTo>
                <a:lnTo>
                  <a:pt x="0" y="2483393"/>
                </a:lnTo>
                <a:lnTo>
                  <a:pt x="0" y="0"/>
                </a:lnTo>
                <a:close/>
              </a:path>
            </a:pathLst>
          </a:custGeom>
          <a:blipFill>
            <a:blip r:embed="rId6"/>
            <a:stretch>
              <a:fillRect/>
            </a:stretch>
          </a:blipFill>
        </p:spPr>
      </p:sp>
      <p:sp>
        <p:nvSpPr>
          <p:cNvPr id="29" name="Freeform 29"/>
          <p:cNvSpPr/>
          <p:nvPr/>
        </p:nvSpPr>
        <p:spPr>
          <a:xfrm>
            <a:off x="2857306" y="8694368"/>
            <a:ext cx="2431099" cy="2412866"/>
          </a:xfrm>
          <a:custGeom>
            <a:avLst/>
            <a:gdLst/>
            <a:ahLst/>
            <a:cxnLst/>
            <a:rect l="l" t="t" r="r" b="b"/>
            <a:pathLst>
              <a:path w="2431099" h="2412866">
                <a:moveTo>
                  <a:pt x="0" y="0"/>
                </a:moveTo>
                <a:lnTo>
                  <a:pt x="2431099" y="0"/>
                </a:lnTo>
                <a:lnTo>
                  <a:pt x="2431099" y="2412865"/>
                </a:lnTo>
                <a:lnTo>
                  <a:pt x="0" y="2412865"/>
                </a:lnTo>
                <a:lnTo>
                  <a:pt x="0" y="0"/>
                </a:lnTo>
                <a:close/>
              </a:path>
            </a:pathLst>
          </a:custGeom>
          <a:blipFill>
            <a:blip r:embed="rId7"/>
            <a:stretch>
              <a:fillRect/>
            </a:stretch>
          </a:blipFill>
        </p:spPr>
      </p:sp>
      <p:sp>
        <p:nvSpPr>
          <p:cNvPr id="30" name="Freeform 30"/>
          <p:cNvSpPr/>
          <p:nvPr/>
        </p:nvSpPr>
        <p:spPr>
          <a:xfrm>
            <a:off x="-948167" y="8311754"/>
            <a:ext cx="3471201" cy="3163132"/>
          </a:xfrm>
          <a:custGeom>
            <a:avLst/>
            <a:gdLst/>
            <a:ahLst/>
            <a:cxnLst/>
            <a:rect l="l" t="t" r="r" b="b"/>
            <a:pathLst>
              <a:path w="3471201" h="3163132">
                <a:moveTo>
                  <a:pt x="0" y="0"/>
                </a:moveTo>
                <a:lnTo>
                  <a:pt x="3471201" y="0"/>
                </a:lnTo>
                <a:lnTo>
                  <a:pt x="3471201" y="3163133"/>
                </a:lnTo>
                <a:lnTo>
                  <a:pt x="0" y="3163133"/>
                </a:lnTo>
                <a:lnTo>
                  <a:pt x="0" y="0"/>
                </a:lnTo>
                <a:close/>
              </a:path>
            </a:pathLst>
          </a:custGeom>
          <a:blipFill>
            <a:blip r:embed="rId8"/>
            <a:stretch>
              <a:fillRect/>
            </a:stretch>
          </a:blipFill>
        </p:spPr>
      </p:sp>
      <p:sp>
        <p:nvSpPr>
          <p:cNvPr id="31" name="AutoShape 4"/>
          <p:cNvSpPr/>
          <p:nvPr/>
        </p:nvSpPr>
        <p:spPr>
          <a:xfrm>
            <a:off x="-482600" y="5676900"/>
            <a:ext cx="20061513" cy="0"/>
          </a:xfrm>
          <a:prstGeom prst="line">
            <a:avLst/>
          </a:prstGeom>
          <a:ln w="28575" cap="flat">
            <a:solidFill>
              <a:srgbClr val="3B3A3A"/>
            </a:solidFill>
            <a:prstDash val="solid"/>
            <a:headEnd type="none" w="sm" len="sm"/>
            <a:tailEnd type="none" w="sm" len="sm"/>
          </a:ln>
        </p:spPr>
      </p:sp>
      <p:grpSp>
        <p:nvGrpSpPr>
          <p:cNvPr id="32" name="Group 5"/>
          <p:cNvGrpSpPr/>
          <p:nvPr/>
        </p:nvGrpSpPr>
        <p:grpSpPr>
          <a:xfrm>
            <a:off x="4238728" y="5497123"/>
            <a:ext cx="359553" cy="359553"/>
            <a:chOff x="0" y="0"/>
            <a:chExt cx="812800" cy="812800"/>
          </a:xfrm>
        </p:grpSpPr>
        <p:sp>
          <p:nvSpPr>
            <p:cNvPr id="33" name="Freeform 6"/>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34" name="TextBox 7"/>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grpSp>
        <p:nvGrpSpPr>
          <p:cNvPr id="35" name="Group 5"/>
          <p:cNvGrpSpPr/>
          <p:nvPr/>
        </p:nvGrpSpPr>
        <p:grpSpPr>
          <a:xfrm>
            <a:off x="8539987" y="5497122"/>
            <a:ext cx="359553" cy="359553"/>
            <a:chOff x="0" y="0"/>
            <a:chExt cx="812800" cy="812800"/>
          </a:xfrm>
        </p:grpSpPr>
        <p:sp>
          <p:nvSpPr>
            <p:cNvPr id="36" name="Freeform 6"/>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37" name="TextBox 7"/>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grpSp>
        <p:nvGrpSpPr>
          <p:cNvPr id="41" name="Group 5"/>
          <p:cNvGrpSpPr/>
          <p:nvPr/>
        </p:nvGrpSpPr>
        <p:grpSpPr>
          <a:xfrm>
            <a:off x="12958491" y="5497121"/>
            <a:ext cx="359553" cy="359553"/>
            <a:chOff x="0" y="0"/>
            <a:chExt cx="812800" cy="812800"/>
          </a:xfrm>
        </p:grpSpPr>
        <p:sp>
          <p:nvSpPr>
            <p:cNvPr id="42" name="Freeform 6"/>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3B3A3A"/>
            </a:solidFill>
          </p:spPr>
        </p:sp>
        <p:sp>
          <p:nvSpPr>
            <p:cNvPr id="43" name="TextBox 7"/>
            <p:cNvSpPr txBox="1"/>
            <p:nvPr/>
          </p:nvSpPr>
          <p:spPr>
            <a:xfrm>
              <a:off x="127000" y="127000"/>
              <a:ext cx="558800" cy="558800"/>
            </a:xfrm>
            <a:prstGeom prst="rect">
              <a:avLst/>
            </a:prstGeom>
          </p:spPr>
          <p:txBody>
            <a:bodyPr lIns="50800" tIns="50800" rIns="50800" bIns="50800" rtlCol="0" anchor="ctr"/>
            <a:lstStyle/>
            <a:p>
              <a:pPr algn="ctr">
                <a:lnSpc>
                  <a:spcPts val="2266"/>
                </a:lnSpc>
              </a:pPr>
              <a:endParaRPr/>
            </a:p>
          </p:txBody>
        </p:sp>
      </p:grpSp>
      <p:sp>
        <p:nvSpPr>
          <p:cNvPr id="44" name="TextBox 8"/>
          <p:cNvSpPr txBox="1"/>
          <p:nvPr/>
        </p:nvSpPr>
        <p:spPr>
          <a:xfrm>
            <a:off x="4227122" y="6175753"/>
            <a:ext cx="2197323" cy="667362"/>
          </a:xfrm>
          <a:prstGeom prst="rect">
            <a:avLst/>
          </a:prstGeom>
        </p:spPr>
        <p:txBody>
          <a:bodyPr lIns="0" tIns="0" rIns="0" bIns="0" rtlCol="0" anchor="t">
            <a:spAutoFit/>
          </a:bodyPr>
          <a:lstStyle/>
          <a:p>
            <a:pPr algn="l">
              <a:lnSpc>
                <a:spcPts val="5150"/>
              </a:lnSpc>
            </a:pPr>
            <a:r>
              <a:rPr lang="vi-VN" sz="5000" b="1">
                <a:solidFill>
                  <a:srgbClr val="3B3A3A"/>
                </a:solidFill>
                <a:latin typeface="Codec Pro Bold"/>
                <a:ea typeface="Codec Pro Bold"/>
                <a:cs typeface="Codec Pro Bold"/>
                <a:sym typeface="Codec Pro Bold"/>
              </a:rPr>
              <a:t>05</a:t>
            </a:r>
            <a:r>
              <a:rPr lang="en-US" sz="5000" b="1">
                <a:solidFill>
                  <a:srgbClr val="3B3A3A"/>
                </a:solidFill>
                <a:latin typeface="Codec Pro Bold"/>
                <a:ea typeface="Codec Pro Bold"/>
                <a:cs typeface="Codec Pro Bold"/>
                <a:sym typeface="Codec Pro Bold"/>
              </a:rPr>
              <a:t>.</a:t>
            </a:r>
          </a:p>
        </p:txBody>
      </p:sp>
      <p:sp>
        <p:nvSpPr>
          <p:cNvPr id="45" name="TextBox 8"/>
          <p:cNvSpPr txBox="1"/>
          <p:nvPr/>
        </p:nvSpPr>
        <p:spPr>
          <a:xfrm>
            <a:off x="8565954" y="6154373"/>
            <a:ext cx="2197323" cy="667362"/>
          </a:xfrm>
          <a:prstGeom prst="rect">
            <a:avLst/>
          </a:prstGeom>
        </p:spPr>
        <p:txBody>
          <a:bodyPr lIns="0" tIns="0" rIns="0" bIns="0" rtlCol="0" anchor="t">
            <a:spAutoFit/>
          </a:bodyPr>
          <a:lstStyle/>
          <a:p>
            <a:pPr algn="l">
              <a:lnSpc>
                <a:spcPts val="5150"/>
              </a:lnSpc>
            </a:pPr>
            <a:r>
              <a:rPr lang="vi-VN" sz="5000" b="1">
                <a:solidFill>
                  <a:srgbClr val="3B3A3A"/>
                </a:solidFill>
                <a:latin typeface="Codec Pro Bold"/>
                <a:ea typeface="Codec Pro Bold"/>
                <a:cs typeface="Codec Pro Bold"/>
                <a:sym typeface="Codec Pro Bold"/>
              </a:rPr>
              <a:t>06</a:t>
            </a:r>
            <a:r>
              <a:rPr lang="en-US" sz="5000" b="1">
                <a:solidFill>
                  <a:srgbClr val="3B3A3A"/>
                </a:solidFill>
                <a:latin typeface="Codec Pro Bold"/>
                <a:ea typeface="Codec Pro Bold"/>
                <a:cs typeface="Codec Pro Bold"/>
                <a:sym typeface="Codec Pro Bold"/>
              </a:rPr>
              <a:t>.</a:t>
            </a:r>
          </a:p>
        </p:txBody>
      </p:sp>
      <p:sp>
        <p:nvSpPr>
          <p:cNvPr id="46" name="TextBox 8"/>
          <p:cNvSpPr txBox="1"/>
          <p:nvPr/>
        </p:nvSpPr>
        <p:spPr>
          <a:xfrm>
            <a:off x="13014671" y="6154373"/>
            <a:ext cx="2197323" cy="667362"/>
          </a:xfrm>
          <a:prstGeom prst="rect">
            <a:avLst/>
          </a:prstGeom>
        </p:spPr>
        <p:txBody>
          <a:bodyPr lIns="0" tIns="0" rIns="0" bIns="0" rtlCol="0" anchor="t">
            <a:spAutoFit/>
          </a:bodyPr>
          <a:lstStyle/>
          <a:p>
            <a:pPr algn="l">
              <a:lnSpc>
                <a:spcPts val="5150"/>
              </a:lnSpc>
            </a:pPr>
            <a:r>
              <a:rPr lang="vi-VN" sz="5000" b="1">
                <a:solidFill>
                  <a:srgbClr val="3B3A3A"/>
                </a:solidFill>
                <a:latin typeface="Codec Pro Bold"/>
                <a:ea typeface="Codec Pro Bold"/>
                <a:cs typeface="Codec Pro Bold"/>
                <a:sym typeface="Codec Pro Bold"/>
              </a:rPr>
              <a:t>07</a:t>
            </a:r>
            <a:r>
              <a:rPr lang="en-US" sz="5000" b="1">
                <a:solidFill>
                  <a:srgbClr val="3B3A3A"/>
                </a:solidFill>
                <a:latin typeface="Codec Pro Bold"/>
                <a:ea typeface="Codec Pro Bold"/>
                <a:cs typeface="Codec Pro Bold"/>
                <a:sym typeface="Codec Pro Bold"/>
              </a:rPr>
              <a:t>.</a:t>
            </a:r>
          </a:p>
        </p:txBody>
      </p:sp>
      <p:sp>
        <p:nvSpPr>
          <p:cNvPr id="48" name="TextBox 15"/>
          <p:cNvSpPr txBox="1"/>
          <p:nvPr/>
        </p:nvSpPr>
        <p:spPr>
          <a:xfrm>
            <a:off x="3196983" y="7076244"/>
            <a:ext cx="3075734" cy="692497"/>
          </a:xfrm>
          <a:prstGeom prst="rect">
            <a:avLst/>
          </a:prstGeom>
        </p:spPr>
        <p:txBody>
          <a:bodyPr lIns="0" tIns="0" rIns="0" bIns="0" rtlCol="0" anchor="t">
            <a:spAutoFit/>
          </a:bodyPr>
          <a:lstStyle/>
          <a:p>
            <a:pPr algn="ctr">
              <a:lnSpc>
                <a:spcPts val="2681"/>
              </a:lnSpc>
            </a:pPr>
            <a:r>
              <a:rPr lang="en-US" sz="2800" b="1">
                <a:latin typeface="Calibri (body)"/>
              </a:rPr>
              <a:t>Ứng dụng trong thú y</a:t>
            </a:r>
            <a:r>
              <a:rPr lang="vi-VN" sz="2800" b="1">
                <a:solidFill>
                  <a:srgbClr val="3B3A3A"/>
                </a:solidFill>
                <a:latin typeface="Calibri (body)"/>
                <a:ea typeface="Codec Pro Bold"/>
                <a:cs typeface="Codec Pro Bold"/>
                <a:sym typeface="Codec Pro Bold"/>
              </a:rPr>
              <a:t> </a:t>
            </a:r>
            <a:endParaRPr lang="en-US" sz="2800" b="1">
              <a:solidFill>
                <a:srgbClr val="3B3A3A"/>
              </a:solidFill>
              <a:latin typeface="Calibri (body)"/>
              <a:ea typeface="Codec Pro Bold"/>
              <a:cs typeface="Codec Pro Bold"/>
              <a:sym typeface="Codec Pro Bold"/>
            </a:endParaRPr>
          </a:p>
        </p:txBody>
      </p:sp>
      <p:sp>
        <p:nvSpPr>
          <p:cNvPr id="49" name="TextBox 15"/>
          <p:cNvSpPr txBox="1"/>
          <p:nvPr/>
        </p:nvSpPr>
        <p:spPr>
          <a:xfrm>
            <a:off x="7509363" y="6970824"/>
            <a:ext cx="3075734" cy="692497"/>
          </a:xfrm>
          <a:prstGeom prst="rect">
            <a:avLst/>
          </a:prstGeom>
        </p:spPr>
        <p:txBody>
          <a:bodyPr lIns="0" tIns="0" rIns="0" bIns="0" rtlCol="0" anchor="t">
            <a:spAutoFit/>
          </a:bodyPr>
          <a:lstStyle/>
          <a:p>
            <a:pPr algn="ctr">
              <a:lnSpc>
                <a:spcPts val="2681"/>
              </a:lnSpc>
            </a:pPr>
            <a:r>
              <a:rPr lang="en-US" sz="2800" b="1">
                <a:latin typeface="Calibri (body)"/>
              </a:rPr>
              <a:t>Thách thức và tiến bộ </a:t>
            </a:r>
            <a:r>
              <a:rPr lang="vi-VN" sz="2800" b="1">
                <a:solidFill>
                  <a:srgbClr val="3B3A3A"/>
                </a:solidFill>
                <a:latin typeface="Calibri (body)"/>
                <a:ea typeface="Codec Pro Bold"/>
                <a:cs typeface="Codec Pro Bold"/>
                <a:sym typeface="Codec Pro Bold"/>
              </a:rPr>
              <a:t> </a:t>
            </a:r>
            <a:endParaRPr lang="en-US" sz="2800" b="1">
              <a:solidFill>
                <a:srgbClr val="3B3A3A"/>
              </a:solidFill>
              <a:latin typeface="Calibri (body)"/>
              <a:ea typeface="Codec Pro Bold"/>
              <a:cs typeface="Codec Pro Bold"/>
              <a:sym typeface="Codec Pro Bold"/>
            </a:endParaRPr>
          </a:p>
        </p:txBody>
      </p:sp>
      <p:sp>
        <p:nvSpPr>
          <p:cNvPr id="50" name="TextBox 15"/>
          <p:cNvSpPr txBox="1"/>
          <p:nvPr/>
        </p:nvSpPr>
        <p:spPr>
          <a:xfrm>
            <a:off x="12771972" y="6977472"/>
            <a:ext cx="3075734" cy="346249"/>
          </a:xfrm>
          <a:prstGeom prst="rect">
            <a:avLst/>
          </a:prstGeom>
        </p:spPr>
        <p:txBody>
          <a:bodyPr lIns="0" tIns="0" rIns="0" bIns="0" rtlCol="0" anchor="t">
            <a:spAutoFit/>
          </a:bodyPr>
          <a:lstStyle/>
          <a:p>
            <a:pPr>
              <a:lnSpc>
                <a:spcPts val="2681"/>
              </a:lnSpc>
            </a:pPr>
            <a:r>
              <a:rPr lang="en-US" sz="2800" b="1">
                <a:latin typeface="Calibri (body)"/>
              </a:rPr>
              <a:t>Kết luận</a:t>
            </a:r>
            <a:endParaRPr lang="en-US" sz="2800" b="1">
              <a:solidFill>
                <a:srgbClr val="3B3A3A"/>
              </a:solidFill>
              <a:latin typeface="Calibri (body)"/>
              <a:ea typeface="Codec Pro Bold"/>
              <a:cs typeface="Codec Pro Bold"/>
              <a:sym typeface="Codec Pro Bold"/>
            </a:endParaRPr>
          </a:p>
        </p:txBody>
      </p:sp>
      <p:sp>
        <p:nvSpPr>
          <p:cNvPr id="51" name="TextBox 15"/>
          <p:cNvSpPr txBox="1"/>
          <p:nvPr/>
        </p:nvSpPr>
        <p:spPr>
          <a:xfrm>
            <a:off x="9647595" y="3507855"/>
            <a:ext cx="3075734" cy="692497"/>
          </a:xfrm>
          <a:prstGeom prst="rect">
            <a:avLst/>
          </a:prstGeom>
        </p:spPr>
        <p:txBody>
          <a:bodyPr lIns="0" tIns="0" rIns="0" bIns="0" rtlCol="0" anchor="t">
            <a:spAutoFit/>
          </a:bodyPr>
          <a:lstStyle/>
          <a:p>
            <a:pPr algn="ctr">
              <a:lnSpc>
                <a:spcPts val="2681"/>
              </a:lnSpc>
            </a:pPr>
            <a:r>
              <a:rPr lang="vi-VN" sz="2800" b="1">
                <a:solidFill>
                  <a:srgbClr val="3B3A3A"/>
                </a:solidFill>
                <a:latin typeface="Calibri (body)"/>
                <a:ea typeface="Codec Pro Bold"/>
                <a:cs typeface="Codec Pro Bold"/>
                <a:sym typeface="Codec Pro Bold"/>
              </a:rPr>
              <a:t>Cơ chế miễn dịch chống vi sinh vật   </a:t>
            </a:r>
            <a:endParaRPr lang="en-US" sz="2800" b="1">
              <a:solidFill>
                <a:srgbClr val="3B3A3A"/>
              </a:solidFill>
              <a:latin typeface="Calibri (body)"/>
              <a:ea typeface="Codec Pro Bold"/>
              <a:cs typeface="Codec Pro Bold"/>
              <a:sym typeface="Codec Pro Bold"/>
            </a:endParaRPr>
          </a:p>
        </p:txBody>
      </p:sp>
      <p:sp>
        <p:nvSpPr>
          <p:cNvPr id="52" name="TextBox 15"/>
          <p:cNvSpPr txBox="1"/>
          <p:nvPr/>
        </p:nvSpPr>
        <p:spPr>
          <a:xfrm>
            <a:off x="13485329" y="3546288"/>
            <a:ext cx="3075734" cy="1038746"/>
          </a:xfrm>
          <a:prstGeom prst="rect">
            <a:avLst/>
          </a:prstGeom>
        </p:spPr>
        <p:txBody>
          <a:bodyPr lIns="0" tIns="0" rIns="0" bIns="0" rtlCol="0" anchor="t">
            <a:spAutoFit/>
          </a:bodyPr>
          <a:lstStyle/>
          <a:p>
            <a:pPr algn="ctr">
              <a:lnSpc>
                <a:spcPts val="2681"/>
              </a:lnSpc>
            </a:pPr>
            <a:r>
              <a:rPr lang="vi-VN" sz="2800" b="1">
                <a:solidFill>
                  <a:srgbClr val="3B3A3A"/>
                </a:solidFill>
                <a:latin typeface="Calibri (body)"/>
                <a:ea typeface="Codec Pro Bold"/>
                <a:cs typeface="Calibri" panose="020F0502020204030204" pitchFamily="34" charset="0"/>
                <a:sym typeface="Codec Pro Bold"/>
              </a:rPr>
              <a:t>Đặc điểm miễn dịch ở các loài vật nuôi </a:t>
            </a:r>
            <a:endParaRPr lang="en-US" sz="2800" b="1">
              <a:solidFill>
                <a:srgbClr val="3B3A3A"/>
              </a:solidFill>
              <a:latin typeface="Calibri (body)"/>
              <a:ea typeface="Codec Pro Bold"/>
              <a:cs typeface="Calibri" panose="020F0502020204030204" pitchFamily="34" charset="0"/>
              <a:sym typeface="Codec Pr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3" name="Group 3"/>
          <p:cNvGrpSpPr/>
          <p:nvPr/>
        </p:nvGrpSpPr>
        <p:grpSpPr>
          <a:xfrm>
            <a:off x="808107" y="2942201"/>
            <a:ext cx="8099057" cy="6466523"/>
            <a:chOff x="0" y="0"/>
            <a:chExt cx="3503543" cy="1346804"/>
          </a:xfrm>
        </p:grpSpPr>
        <p:sp>
          <p:nvSpPr>
            <p:cNvPr id="4" name="Freeform 4"/>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rgbClr val="C9D5DD"/>
            </a:solidFill>
            <a:ln cap="rnd">
              <a:noFill/>
              <a:prstDash val="solid"/>
              <a:round/>
            </a:ln>
          </p:spPr>
        </p:sp>
        <p:sp>
          <p:nvSpPr>
            <p:cNvPr id="5" name="TextBox 5"/>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876530" y="3517566"/>
            <a:ext cx="11468328" cy="729752"/>
          </a:xfrm>
          <a:prstGeom prst="rect">
            <a:avLst/>
          </a:prstGeom>
        </p:spPr>
        <p:txBody>
          <a:bodyPr lIns="0" tIns="0" rIns="0" bIns="0" rtlCol="0" anchor="t">
            <a:spAutoFit/>
          </a:bodyPr>
          <a:lstStyle/>
          <a:p>
            <a:pPr algn="ctr">
              <a:lnSpc>
                <a:spcPts val="5520"/>
              </a:lnSpc>
            </a:pPr>
            <a:r>
              <a:rPr lang="vi-VN" sz="6000" b="1" spc="-108">
                <a:solidFill>
                  <a:srgbClr val="3B3A3A"/>
                </a:solidFill>
                <a:latin typeface="Calibri" panose="020F0502020204030204" pitchFamily="34" charset="0"/>
                <a:ea typeface="Codec Pro Bold"/>
                <a:cs typeface="Calibri" panose="020F0502020204030204" pitchFamily="34" charset="0"/>
                <a:sym typeface="Codec Pro Bold"/>
              </a:rPr>
              <a:t>Khái niệm miễn dịch</a:t>
            </a:r>
            <a:endParaRPr lang="en-US" sz="6000" b="1" spc="-108">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8" name="Freeform 8"/>
          <p:cNvSpPr/>
          <p:nvPr/>
        </p:nvSpPr>
        <p:spPr>
          <a:xfrm>
            <a:off x="8112089" y="246816"/>
            <a:ext cx="2632107" cy="2329192"/>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4"/>
            <a:stretch>
              <a:fillRect/>
            </a:stretch>
          </a:blipFill>
        </p:spPr>
      </p:sp>
      <p:grpSp>
        <p:nvGrpSpPr>
          <p:cNvPr id="9" name="Group 3"/>
          <p:cNvGrpSpPr/>
          <p:nvPr/>
        </p:nvGrpSpPr>
        <p:grpSpPr>
          <a:xfrm>
            <a:off x="9753133" y="2913881"/>
            <a:ext cx="8192893" cy="6494843"/>
            <a:chOff x="0" y="0"/>
            <a:chExt cx="3503543" cy="1346804"/>
          </a:xfrm>
        </p:grpSpPr>
        <p:sp>
          <p:nvSpPr>
            <p:cNvPr id="10" name="Freeform 4"/>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rgbClr val="C9D5DD"/>
            </a:solidFill>
            <a:ln cap="rnd">
              <a:noFill/>
              <a:prstDash val="solid"/>
              <a:round/>
            </a:ln>
          </p:spPr>
        </p:sp>
        <p:sp>
          <p:nvSpPr>
            <p:cNvPr id="11" name="TextBox 5"/>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12" name="TextBox 6"/>
          <p:cNvSpPr txBox="1"/>
          <p:nvPr/>
        </p:nvSpPr>
        <p:spPr>
          <a:xfrm>
            <a:off x="9657186" y="3228435"/>
            <a:ext cx="8384786" cy="1435073"/>
          </a:xfrm>
          <a:prstGeom prst="rect">
            <a:avLst/>
          </a:prstGeom>
        </p:spPr>
        <p:txBody>
          <a:bodyPr wrap="square" lIns="0" tIns="0" rIns="0" bIns="0" rtlCol="0" anchor="t">
            <a:spAutoFit/>
          </a:bodyPr>
          <a:lstStyle/>
          <a:p>
            <a:pPr algn="ctr">
              <a:lnSpc>
                <a:spcPts val="5520"/>
              </a:lnSpc>
            </a:pPr>
            <a:r>
              <a:rPr lang="vi-VN" sz="6000" b="1" spc="-108">
                <a:solidFill>
                  <a:srgbClr val="3B3A3A"/>
                </a:solidFill>
                <a:latin typeface="Calibri" panose="020F0502020204030204" pitchFamily="34" charset="0"/>
                <a:ea typeface="Codec Pro Bold"/>
                <a:cs typeface="Calibri" panose="020F0502020204030204" pitchFamily="34" charset="0"/>
                <a:sym typeface="Codec Pro Bold"/>
              </a:rPr>
              <a:t>Vai trò trong phòng chống vi sinh vật</a:t>
            </a:r>
            <a:endParaRPr lang="en-US" sz="6000" b="1" spc="-108">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13" name="Rectangle 12"/>
          <p:cNvSpPr/>
          <p:nvPr/>
        </p:nvSpPr>
        <p:spPr>
          <a:xfrm>
            <a:off x="10235447" y="4851729"/>
            <a:ext cx="7036373" cy="4401205"/>
          </a:xfrm>
          <a:prstGeom prst="rect">
            <a:avLst/>
          </a:prstGeom>
        </p:spPr>
        <p:txBody>
          <a:bodyPr wrap="square">
            <a:spAutoFit/>
          </a:bodyPr>
          <a:lstStyle/>
          <a:p>
            <a:pPr algn="just"/>
            <a:r>
              <a:rPr lang="en-US" sz="4000" dirty="0" err="1">
                <a:ea typeface="Calibri" panose="020F0502020204030204" pitchFamily="34" charset="0"/>
              </a:rPr>
              <a:t>Hệ</a:t>
            </a:r>
            <a:r>
              <a:rPr lang="en-US" sz="4000" dirty="0">
                <a:ea typeface="Calibri" panose="020F0502020204030204" pitchFamily="34" charset="0"/>
              </a:rPr>
              <a:t> </a:t>
            </a:r>
            <a:r>
              <a:rPr lang="en-US" sz="4000" dirty="0" err="1">
                <a:ea typeface="Calibri" panose="020F0502020204030204" pitchFamily="34" charset="0"/>
              </a:rPr>
              <a:t>miễn</a:t>
            </a:r>
            <a:r>
              <a:rPr lang="en-US" sz="4000" dirty="0">
                <a:ea typeface="Calibri" panose="020F0502020204030204" pitchFamily="34" charset="0"/>
              </a:rPr>
              <a:t> </a:t>
            </a:r>
            <a:r>
              <a:rPr lang="en-US" sz="4000" dirty="0" err="1">
                <a:ea typeface="Calibri" panose="020F0502020204030204" pitchFamily="34" charset="0"/>
              </a:rPr>
              <a:t>dịch</a:t>
            </a:r>
            <a:r>
              <a:rPr lang="en-US" sz="4000" dirty="0">
                <a:ea typeface="Calibri" panose="020F0502020204030204" pitchFamily="34" charset="0"/>
              </a:rPr>
              <a:t> </a:t>
            </a:r>
            <a:r>
              <a:rPr lang="en-US" sz="4000" dirty="0" err="1">
                <a:ea typeface="Calibri" panose="020F0502020204030204" pitchFamily="34" charset="0"/>
              </a:rPr>
              <a:t>đã</a:t>
            </a:r>
            <a:r>
              <a:rPr lang="en-US" sz="4000" dirty="0">
                <a:ea typeface="Calibri" panose="020F0502020204030204" pitchFamily="34" charset="0"/>
              </a:rPr>
              <a:t> </a:t>
            </a:r>
            <a:r>
              <a:rPr lang="en-US" sz="4000" dirty="0" err="1">
                <a:ea typeface="Calibri" panose="020F0502020204030204" pitchFamily="34" charset="0"/>
              </a:rPr>
              <a:t>tiến</a:t>
            </a:r>
            <a:r>
              <a:rPr lang="en-US" sz="4000" dirty="0">
                <a:ea typeface="Calibri" panose="020F0502020204030204" pitchFamily="34" charset="0"/>
              </a:rPr>
              <a:t> </a:t>
            </a:r>
            <a:r>
              <a:rPr lang="en-US" sz="4000" dirty="0" err="1">
                <a:ea typeface="Calibri" panose="020F0502020204030204" pitchFamily="34" charset="0"/>
              </a:rPr>
              <a:t>hóa</a:t>
            </a:r>
            <a:r>
              <a:rPr lang="en-US" sz="4000" dirty="0">
                <a:ea typeface="Calibri" panose="020F0502020204030204" pitchFamily="34" charset="0"/>
              </a:rPr>
              <a:t> </a:t>
            </a:r>
            <a:r>
              <a:rPr lang="en-US" sz="4000" dirty="0" err="1">
                <a:ea typeface="Calibri" panose="020F0502020204030204" pitchFamily="34" charset="0"/>
              </a:rPr>
              <a:t>các</a:t>
            </a:r>
            <a:r>
              <a:rPr lang="en-US" sz="4000" dirty="0">
                <a:ea typeface="Calibri" panose="020F0502020204030204" pitchFamily="34" charset="0"/>
              </a:rPr>
              <a:t> </a:t>
            </a:r>
            <a:r>
              <a:rPr lang="en-US" sz="4000" dirty="0" err="1">
                <a:ea typeface="Calibri" panose="020F0502020204030204" pitchFamily="34" charset="0"/>
              </a:rPr>
              <a:t>cơ</a:t>
            </a:r>
            <a:r>
              <a:rPr lang="en-US" sz="4000" dirty="0">
                <a:ea typeface="Calibri" panose="020F0502020204030204" pitchFamily="34" charset="0"/>
              </a:rPr>
              <a:t> </a:t>
            </a:r>
            <a:r>
              <a:rPr lang="en-US" sz="4000" dirty="0" err="1">
                <a:ea typeface="Calibri" panose="020F0502020204030204" pitchFamily="34" charset="0"/>
              </a:rPr>
              <a:t>chế</a:t>
            </a:r>
            <a:r>
              <a:rPr lang="en-US" sz="4000" dirty="0">
                <a:ea typeface="Calibri" panose="020F0502020204030204" pitchFamily="34" charset="0"/>
              </a:rPr>
              <a:t> </a:t>
            </a:r>
            <a:r>
              <a:rPr lang="en-US" sz="4000" dirty="0" err="1">
                <a:ea typeface="Calibri" panose="020F0502020204030204" pitchFamily="34" charset="0"/>
              </a:rPr>
              <a:t>bẩm</a:t>
            </a:r>
            <a:r>
              <a:rPr lang="en-US" sz="4000" dirty="0">
                <a:ea typeface="Calibri" panose="020F0502020204030204" pitchFamily="34" charset="0"/>
              </a:rPr>
              <a:t> </a:t>
            </a:r>
            <a:r>
              <a:rPr lang="en-US" sz="4000" dirty="0" err="1">
                <a:ea typeface="Calibri" panose="020F0502020204030204" pitchFamily="34" charset="0"/>
              </a:rPr>
              <a:t>sinh</a:t>
            </a:r>
            <a:r>
              <a:rPr lang="en-US" sz="4000" dirty="0">
                <a:ea typeface="Calibri" panose="020F0502020204030204" pitchFamily="34" charset="0"/>
              </a:rPr>
              <a:t> </a:t>
            </a:r>
            <a:r>
              <a:rPr lang="en-US" sz="4000" dirty="0" err="1">
                <a:ea typeface="Calibri" panose="020F0502020204030204" pitchFamily="34" charset="0"/>
              </a:rPr>
              <a:t>và</a:t>
            </a:r>
            <a:r>
              <a:rPr lang="en-US" sz="4000" dirty="0">
                <a:ea typeface="Calibri" panose="020F0502020204030204" pitchFamily="34" charset="0"/>
              </a:rPr>
              <a:t> </a:t>
            </a:r>
            <a:r>
              <a:rPr lang="en-US" sz="4000" dirty="0" err="1">
                <a:ea typeface="Calibri" panose="020F0502020204030204" pitchFamily="34" charset="0"/>
              </a:rPr>
              <a:t>thích</a:t>
            </a:r>
            <a:r>
              <a:rPr lang="en-US" sz="4000" dirty="0">
                <a:ea typeface="Calibri" panose="020F0502020204030204" pitchFamily="34" charset="0"/>
              </a:rPr>
              <a:t> </a:t>
            </a:r>
            <a:r>
              <a:rPr lang="en-US" sz="4000" dirty="0" err="1">
                <a:ea typeface="Calibri" panose="020F0502020204030204" pitchFamily="34" charset="0"/>
              </a:rPr>
              <a:t>ứng</a:t>
            </a:r>
            <a:r>
              <a:rPr lang="en-US" sz="4000" dirty="0">
                <a:ea typeface="Calibri" panose="020F0502020204030204" pitchFamily="34" charset="0"/>
              </a:rPr>
              <a:t> </a:t>
            </a:r>
            <a:r>
              <a:rPr lang="en-US" sz="4000" dirty="0" err="1">
                <a:ea typeface="Calibri" panose="020F0502020204030204" pitchFamily="34" charset="0"/>
              </a:rPr>
              <a:t>phức</a:t>
            </a:r>
            <a:r>
              <a:rPr lang="en-US" sz="4000" dirty="0">
                <a:ea typeface="Calibri" panose="020F0502020204030204" pitchFamily="34" charset="0"/>
              </a:rPr>
              <a:t> </a:t>
            </a:r>
            <a:r>
              <a:rPr lang="en-US" sz="4000" dirty="0" err="1">
                <a:ea typeface="Calibri" panose="020F0502020204030204" pitchFamily="34" charset="0"/>
              </a:rPr>
              <a:t>tạp</a:t>
            </a:r>
            <a:r>
              <a:rPr lang="vi-VN" sz="4000" dirty="0">
                <a:ea typeface="Calibri" panose="020F0502020204030204" pitchFamily="34" charset="0"/>
              </a:rPr>
              <a:t> </a:t>
            </a:r>
            <a:r>
              <a:rPr lang="en-US" sz="4000" dirty="0" err="1">
                <a:ea typeface="Calibri" panose="020F0502020204030204" pitchFamily="34" charset="0"/>
              </a:rPr>
              <a:t>phối</a:t>
            </a:r>
            <a:r>
              <a:rPr lang="en-US" sz="4000" dirty="0">
                <a:ea typeface="Calibri" panose="020F0502020204030204" pitchFamily="34" charset="0"/>
              </a:rPr>
              <a:t> </a:t>
            </a:r>
            <a:r>
              <a:rPr lang="en-US" sz="4000" dirty="0" err="1">
                <a:ea typeface="Calibri" panose="020F0502020204030204" pitchFamily="34" charset="0"/>
              </a:rPr>
              <a:t>hợp</a:t>
            </a:r>
            <a:r>
              <a:rPr lang="en-US" sz="4000" dirty="0">
                <a:ea typeface="Calibri" panose="020F0502020204030204" pitchFamily="34" charset="0"/>
              </a:rPr>
              <a:t> </a:t>
            </a:r>
            <a:r>
              <a:rPr lang="en-US" sz="4000" dirty="0" err="1">
                <a:ea typeface="Calibri" panose="020F0502020204030204" pitchFamily="34" charset="0"/>
              </a:rPr>
              <a:t>với</a:t>
            </a:r>
            <a:r>
              <a:rPr lang="en-US" sz="4000" dirty="0">
                <a:ea typeface="Calibri" panose="020F0502020204030204" pitchFamily="34" charset="0"/>
              </a:rPr>
              <a:t> </a:t>
            </a:r>
            <a:r>
              <a:rPr lang="en-US" sz="4000" dirty="0" err="1">
                <a:ea typeface="Calibri" panose="020F0502020204030204" pitchFamily="34" charset="0"/>
              </a:rPr>
              <a:t>nhau</a:t>
            </a:r>
            <a:r>
              <a:rPr lang="en-US" sz="4000" dirty="0">
                <a:ea typeface="Calibri" panose="020F0502020204030204" pitchFamily="34" charset="0"/>
              </a:rPr>
              <a:t> </a:t>
            </a:r>
            <a:r>
              <a:rPr lang="en-US" sz="4000" dirty="0" err="1">
                <a:ea typeface="Calibri" panose="020F0502020204030204" pitchFamily="34" charset="0"/>
              </a:rPr>
              <a:t>để</a:t>
            </a:r>
            <a:r>
              <a:rPr lang="en-US" sz="4000" dirty="0">
                <a:ea typeface="Calibri" panose="020F0502020204030204" pitchFamily="34" charset="0"/>
              </a:rPr>
              <a:t> </a:t>
            </a:r>
            <a:r>
              <a:rPr lang="en-US" sz="4000" dirty="0" err="1">
                <a:ea typeface="Calibri" panose="020F0502020204030204" pitchFamily="34" charset="0"/>
              </a:rPr>
              <a:t>nhận</a:t>
            </a:r>
            <a:r>
              <a:rPr lang="en-US" sz="4000" dirty="0">
                <a:ea typeface="Calibri" panose="020F0502020204030204" pitchFamily="34" charset="0"/>
              </a:rPr>
              <a:t> </a:t>
            </a:r>
            <a:r>
              <a:rPr lang="en-US" sz="4000" dirty="0" err="1">
                <a:ea typeface="Calibri" panose="020F0502020204030204" pitchFamily="34" charset="0"/>
              </a:rPr>
              <a:t>diện</a:t>
            </a:r>
            <a:r>
              <a:rPr lang="en-US" sz="4000" dirty="0">
                <a:ea typeface="Calibri" panose="020F0502020204030204" pitchFamily="34" charset="0"/>
              </a:rPr>
              <a:t> </a:t>
            </a:r>
            <a:r>
              <a:rPr lang="en-US" sz="4000" dirty="0" err="1">
                <a:ea typeface="Calibri" panose="020F0502020204030204" pitchFamily="34" charset="0"/>
              </a:rPr>
              <a:t>và</a:t>
            </a:r>
            <a:r>
              <a:rPr lang="en-US" sz="4000" dirty="0">
                <a:ea typeface="Calibri" panose="020F0502020204030204" pitchFamily="34" charset="0"/>
              </a:rPr>
              <a:t> </a:t>
            </a:r>
            <a:r>
              <a:rPr lang="en-US" sz="4000" dirty="0" err="1">
                <a:ea typeface="Calibri" panose="020F0502020204030204" pitchFamily="34" charset="0"/>
              </a:rPr>
              <a:t>loại</a:t>
            </a:r>
            <a:r>
              <a:rPr lang="en-US" sz="4000" dirty="0">
                <a:ea typeface="Calibri" panose="020F0502020204030204" pitchFamily="34" charset="0"/>
              </a:rPr>
              <a:t> </a:t>
            </a:r>
            <a:r>
              <a:rPr lang="en-US" sz="4000" dirty="0" err="1">
                <a:ea typeface="Calibri" panose="020F0502020204030204" pitchFamily="34" charset="0"/>
              </a:rPr>
              <a:t>bỏ</a:t>
            </a:r>
            <a:r>
              <a:rPr lang="en-US" sz="4000" dirty="0">
                <a:ea typeface="Calibri" panose="020F0502020204030204" pitchFamily="34" charset="0"/>
              </a:rPr>
              <a:t> </a:t>
            </a:r>
            <a:r>
              <a:rPr lang="en-US" sz="4000" dirty="0" err="1">
                <a:ea typeface="Calibri" panose="020F0502020204030204" pitchFamily="34" charset="0"/>
              </a:rPr>
              <a:t>các</a:t>
            </a:r>
            <a:r>
              <a:rPr lang="en-US" sz="4000" dirty="0">
                <a:ea typeface="Calibri" panose="020F0502020204030204" pitchFamily="34" charset="0"/>
              </a:rPr>
              <a:t> vi </a:t>
            </a:r>
            <a:r>
              <a:rPr lang="en-US" sz="4000" dirty="0" err="1">
                <a:ea typeface="Calibri" panose="020F0502020204030204" pitchFamily="34" charset="0"/>
              </a:rPr>
              <a:t>sinh</a:t>
            </a:r>
            <a:r>
              <a:rPr lang="en-US" sz="4000" dirty="0">
                <a:ea typeface="Calibri" panose="020F0502020204030204" pitchFamily="34" charset="0"/>
              </a:rPr>
              <a:t> </a:t>
            </a:r>
            <a:r>
              <a:rPr lang="en-US" sz="4000" dirty="0" err="1">
                <a:ea typeface="Calibri" panose="020F0502020204030204" pitchFamily="34" charset="0"/>
              </a:rPr>
              <a:t>vật</a:t>
            </a:r>
            <a:r>
              <a:rPr lang="en-US" sz="4000" dirty="0">
                <a:ea typeface="Calibri" panose="020F0502020204030204" pitchFamily="34" charset="0"/>
              </a:rPr>
              <a:t> </a:t>
            </a:r>
            <a:r>
              <a:rPr lang="en-US" sz="4000" dirty="0" err="1">
                <a:ea typeface="Calibri" panose="020F0502020204030204" pitchFamily="34" charset="0"/>
              </a:rPr>
              <a:t>gây</a:t>
            </a:r>
            <a:r>
              <a:rPr lang="en-US" sz="4000" dirty="0">
                <a:ea typeface="Calibri" panose="020F0502020204030204" pitchFamily="34" charset="0"/>
              </a:rPr>
              <a:t> </a:t>
            </a:r>
            <a:r>
              <a:rPr lang="en-US" sz="4000" dirty="0" err="1">
                <a:ea typeface="Calibri" panose="020F0502020204030204" pitchFamily="34" charset="0"/>
              </a:rPr>
              <a:t>bệnh</a:t>
            </a:r>
            <a:r>
              <a:rPr lang="en-US" sz="4000" dirty="0">
                <a:ea typeface="Calibri" panose="020F0502020204030204" pitchFamily="34" charset="0"/>
              </a:rPr>
              <a:t>, </a:t>
            </a:r>
            <a:r>
              <a:rPr lang="en-US" sz="4000" dirty="0" err="1">
                <a:ea typeface="Calibri" panose="020F0502020204030204" pitchFamily="34" charset="0"/>
              </a:rPr>
              <a:t>đồng</a:t>
            </a:r>
            <a:r>
              <a:rPr lang="en-US" sz="4000" dirty="0">
                <a:ea typeface="Calibri" panose="020F0502020204030204" pitchFamily="34" charset="0"/>
              </a:rPr>
              <a:t> </a:t>
            </a:r>
            <a:r>
              <a:rPr lang="en-US" sz="4000" dirty="0" err="1">
                <a:ea typeface="Calibri" panose="020F0502020204030204" pitchFamily="34" charset="0"/>
              </a:rPr>
              <a:t>thời</a:t>
            </a:r>
            <a:r>
              <a:rPr lang="en-US" sz="4000" dirty="0">
                <a:ea typeface="Calibri" panose="020F0502020204030204" pitchFamily="34" charset="0"/>
              </a:rPr>
              <a:t> </a:t>
            </a:r>
            <a:r>
              <a:rPr lang="en-US" sz="4000" dirty="0" err="1">
                <a:ea typeface="Calibri" panose="020F0502020204030204" pitchFamily="34" charset="0"/>
              </a:rPr>
              <a:t>duy</a:t>
            </a:r>
            <a:r>
              <a:rPr lang="en-US" sz="4000" dirty="0">
                <a:ea typeface="Calibri" panose="020F0502020204030204" pitchFamily="34" charset="0"/>
              </a:rPr>
              <a:t> </a:t>
            </a:r>
            <a:r>
              <a:rPr lang="en-US" sz="4000" dirty="0" err="1">
                <a:ea typeface="Calibri" panose="020F0502020204030204" pitchFamily="34" charset="0"/>
              </a:rPr>
              <a:t>trì</a:t>
            </a:r>
            <a:r>
              <a:rPr lang="en-US" sz="4000" dirty="0">
                <a:ea typeface="Calibri" panose="020F0502020204030204" pitchFamily="34" charset="0"/>
              </a:rPr>
              <a:t> </a:t>
            </a:r>
            <a:r>
              <a:rPr lang="en-US" sz="4000" dirty="0" err="1">
                <a:ea typeface="Calibri" panose="020F0502020204030204" pitchFamily="34" charset="0"/>
              </a:rPr>
              <a:t>khả</a:t>
            </a:r>
            <a:r>
              <a:rPr lang="en-US" sz="4000" dirty="0">
                <a:ea typeface="Calibri" panose="020F0502020204030204" pitchFamily="34" charset="0"/>
              </a:rPr>
              <a:t> </a:t>
            </a:r>
            <a:r>
              <a:rPr lang="en-US" sz="4000" dirty="0" err="1">
                <a:ea typeface="Calibri" panose="020F0502020204030204" pitchFamily="34" charset="0"/>
              </a:rPr>
              <a:t>năng</a:t>
            </a:r>
            <a:r>
              <a:rPr lang="en-US" sz="4000" dirty="0">
                <a:ea typeface="Calibri" panose="020F0502020204030204" pitchFamily="34" charset="0"/>
              </a:rPr>
              <a:t> dung </a:t>
            </a:r>
            <a:r>
              <a:rPr lang="en-US" sz="4000" dirty="0" err="1">
                <a:ea typeface="Calibri" panose="020F0502020204030204" pitchFamily="34" charset="0"/>
              </a:rPr>
              <a:t>nạp</a:t>
            </a:r>
            <a:r>
              <a:rPr lang="en-US" sz="4000" dirty="0">
                <a:ea typeface="Calibri" panose="020F0502020204030204" pitchFamily="34" charset="0"/>
              </a:rPr>
              <a:t> </a:t>
            </a:r>
            <a:r>
              <a:rPr lang="en-US" sz="4000" dirty="0" err="1">
                <a:ea typeface="Calibri" panose="020F0502020204030204" pitchFamily="34" charset="0"/>
              </a:rPr>
              <a:t>với</a:t>
            </a:r>
            <a:r>
              <a:rPr lang="en-US" sz="4000" dirty="0">
                <a:ea typeface="Calibri" panose="020F0502020204030204" pitchFamily="34" charset="0"/>
              </a:rPr>
              <a:t> </a:t>
            </a:r>
            <a:r>
              <a:rPr lang="en-US" sz="4000" dirty="0" err="1">
                <a:ea typeface="Calibri" panose="020F0502020204030204" pitchFamily="34" charset="0"/>
              </a:rPr>
              <a:t>các</a:t>
            </a:r>
            <a:r>
              <a:rPr lang="en-US" sz="4000" dirty="0">
                <a:ea typeface="Calibri" panose="020F0502020204030204" pitchFamily="34" charset="0"/>
              </a:rPr>
              <a:t> </a:t>
            </a:r>
            <a:r>
              <a:rPr lang="en-US" sz="4000" dirty="0" err="1">
                <a:ea typeface="Calibri" panose="020F0502020204030204" pitchFamily="34" charset="0"/>
              </a:rPr>
              <a:t>tế</a:t>
            </a:r>
            <a:r>
              <a:rPr lang="en-US" sz="4000" dirty="0">
                <a:ea typeface="Calibri" panose="020F0502020204030204" pitchFamily="34" charset="0"/>
              </a:rPr>
              <a:t> </a:t>
            </a:r>
            <a:r>
              <a:rPr lang="en-US" sz="4000" dirty="0" err="1">
                <a:ea typeface="Calibri" panose="020F0502020204030204" pitchFamily="34" charset="0"/>
              </a:rPr>
              <a:t>bào</a:t>
            </a:r>
            <a:r>
              <a:rPr lang="en-US" sz="4000" dirty="0">
                <a:ea typeface="Calibri" panose="020F0502020204030204" pitchFamily="34" charset="0"/>
              </a:rPr>
              <a:t> </a:t>
            </a:r>
            <a:r>
              <a:rPr lang="en-US" sz="4000" dirty="0" err="1">
                <a:ea typeface="Calibri" panose="020F0502020204030204" pitchFamily="34" charset="0"/>
              </a:rPr>
              <a:t>của</a:t>
            </a:r>
            <a:r>
              <a:rPr lang="en-US" sz="4000" dirty="0">
                <a:ea typeface="Calibri" panose="020F0502020204030204" pitchFamily="34" charset="0"/>
              </a:rPr>
              <a:t> </a:t>
            </a:r>
            <a:r>
              <a:rPr lang="en-US" sz="4000" dirty="0" err="1">
                <a:ea typeface="Calibri" panose="020F0502020204030204" pitchFamily="34" charset="0"/>
              </a:rPr>
              <a:t>chính</a:t>
            </a:r>
            <a:r>
              <a:rPr lang="en-US" sz="4000" dirty="0">
                <a:ea typeface="Calibri" panose="020F0502020204030204" pitchFamily="34" charset="0"/>
              </a:rPr>
              <a:t> </a:t>
            </a:r>
            <a:r>
              <a:rPr lang="en-US" sz="4000" dirty="0" err="1">
                <a:ea typeface="Calibri" panose="020F0502020204030204" pitchFamily="34" charset="0"/>
              </a:rPr>
              <a:t>cơ</a:t>
            </a:r>
            <a:r>
              <a:rPr lang="en-US" sz="4000" dirty="0">
                <a:ea typeface="Calibri" panose="020F0502020204030204" pitchFamily="34" charset="0"/>
              </a:rPr>
              <a:t> </a:t>
            </a:r>
            <a:r>
              <a:rPr lang="en-US" sz="4000" dirty="0" err="1">
                <a:ea typeface="Calibri" panose="020F0502020204030204" pitchFamily="34" charset="0"/>
              </a:rPr>
              <a:t>thể</a:t>
            </a:r>
            <a:endParaRPr lang="en-US" sz="4000" dirty="0"/>
          </a:p>
        </p:txBody>
      </p:sp>
      <p:sp>
        <p:nvSpPr>
          <p:cNvPr id="14" name="Rectangle 13"/>
          <p:cNvSpPr/>
          <p:nvPr/>
        </p:nvSpPr>
        <p:spPr>
          <a:xfrm>
            <a:off x="1339447" y="4923064"/>
            <a:ext cx="7036373" cy="3785652"/>
          </a:xfrm>
          <a:prstGeom prst="rect">
            <a:avLst/>
          </a:prstGeom>
        </p:spPr>
        <p:txBody>
          <a:bodyPr wrap="square">
            <a:spAutoFit/>
          </a:bodyPr>
          <a:lstStyle/>
          <a:p>
            <a:pPr algn="just"/>
            <a:r>
              <a:rPr lang="en-US" sz="4000"/>
              <a:t>Sự thích ứng của cơ thể nhằm bảo vệ tính toàn vẹn nội môi của cá thể, hình thành như là kết quả của quá trình tiến hóa lâu dài của sinh giới, chống lại sự xâm nhập của yếu tố ngoại lai.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sp>
        <p:nvSpPr>
          <p:cNvPr id="3" name="TextBox 3"/>
          <p:cNvSpPr txBox="1"/>
          <p:nvPr/>
        </p:nvSpPr>
        <p:spPr>
          <a:xfrm>
            <a:off x="4085664" y="1000125"/>
            <a:ext cx="10117336" cy="833562"/>
          </a:xfrm>
          <a:prstGeom prst="rect">
            <a:avLst/>
          </a:prstGeom>
        </p:spPr>
        <p:txBody>
          <a:bodyPr lIns="0" tIns="0" rIns="0" bIns="0" rtlCol="0" anchor="t">
            <a:spAutoFit/>
          </a:bodyPr>
          <a:lstStyle/>
          <a:p>
            <a:pPr algn="ctr">
              <a:lnSpc>
                <a:spcPts val="6540"/>
              </a:lnSpc>
            </a:pPr>
            <a:r>
              <a:rPr lang="vi-VN" sz="6000" b="1" spc="-108">
                <a:solidFill>
                  <a:srgbClr val="3B3A3A"/>
                </a:solidFill>
                <a:latin typeface="Calibri" panose="020F0502020204030204" pitchFamily="34" charset="0"/>
                <a:ea typeface="Codec Pro Bold"/>
                <a:cs typeface="Calibri" panose="020F0502020204030204" pitchFamily="34" charset="0"/>
                <a:sym typeface="Codec Pro Bold"/>
              </a:rPr>
              <a:t>PHÂN LOẠI MIỄN DỊCH</a:t>
            </a:r>
            <a:r>
              <a:rPr lang="vi-VN" sz="6000" b="1" spc="-108">
                <a:solidFill>
                  <a:srgbClr val="3B3A3A"/>
                </a:solidFill>
                <a:latin typeface="Codec Pro Bold"/>
                <a:ea typeface="Codec Pro Bold"/>
                <a:cs typeface="Codec Pro Bold"/>
                <a:sym typeface="Codec Pro Bold"/>
              </a:rPr>
              <a:t> </a:t>
            </a:r>
            <a:endParaRPr lang="en-US" sz="6000" b="1" spc="-108">
              <a:solidFill>
                <a:srgbClr val="3B3A3A"/>
              </a:solidFill>
              <a:latin typeface="Codec Pro Bold"/>
              <a:ea typeface="Codec Pro Bold"/>
              <a:cs typeface="Codec Pro Bold"/>
              <a:sym typeface="Codec Pro Bold"/>
            </a:endParaRPr>
          </a:p>
        </p:txBody>
      </p:sp>
      <p:grpSp>
        <p:nvGrpSpPr>
          <p:cNvPr id="4" name="Group 4"/>
          <p:cNvGrpSpPr/>
          <p:nvPr/>
        </p:nvGrpSpPr>
        <p:grpSpPr>
          <a:xfrm>
            <a:off x="10624475" y="3655505"/>
            <a:ext cx="5616996" cy="2194675"/>
            <a:chOff x="0" y="0"/>
            <a:chExt cx="1333921" cy="1080053"/>
          </a:xfrm>
        </p:grpSpPr>
        <p:sp>
          <p:nvSpPr>
            <p:cNvPr id="5" name="Freeform 5"/>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B2CF9D"/>
            </a:solidFill>
            <a:ln cap="rnd">
              <a:noFill/>
              <a:prstDash val="solid"/>
              <a:round/>
            </a:ln>
          </p:spPr>
        </p:sp>
        <p:sp>
          <p:nvSpPr>
            <p:cNvPr id="6" name="TextBox 6"/>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7" name="TextBox 7"/>
          <p:cNvSpPr txBox="1"/>
          <p:nvPr/>
        </p:nvSpPr>
        <p:spPr>
          <a:xfrm>
            <a:off x="11273297" y="4214380"/>
            <a:ext cx="4319351" cy="1269578"/>
          </a:xfrm>
          <a:prstGeom prst="rect">
            <a:avLst/>
          </a:prstGeom>
        </p:spPr>
        <p:txBody>
          <a:bodyPr wrap="square" lIns="0" tIns="0" rIns="0" bIns="0" rtlCol="0" anchor="t">
            <a:spAutoFit/>
          </a:bodyPr>
          <a:lstStyle/>
          <a:p>
            <a:pPr marL="0" lvl="0" indent="0" algn="ctr">
              <a:lnSpc>
                <a:spcPts val="2905"/>
              </a:lnSpc>
              <a:spcBef>
                <a:spcPts val="600"/>
              </a:spcBef>
            </a:pPr>
            <a:r>
              <a:rPr lang="vi-VN" sz="3200" b="1" u="none" spc="-3">
                <a:solidFill>
                  <a:srgbClr val="2E2E2E"/>
                </a:solidFill>
                <a:latin typeface="Calibri (body)"/>
                <a:ea typeface="Codec Pro Bold"/>
                <a:cs typeface="Codec Pro Bold"/>
                <a:sym typeface="Codec Pro Bold"/>
              </a:rPr>
              <a:t>Miễn dịch đặc hiệu</a:t>
            </a:r>
          </a:p>
          <a:p>
            <a:pPr marL="0" lvl="0" indent="0" algn="ctr">
              <a:lnSpc>
                <a:spcPts val="2905"/>
              </a:lnSpc>
              <a:spcBef>
                <a:spcPts val="600"/>
              </a:spcBef>
            </a:pPr>
            <a:r>
              <a:rPr lang="vi-VN" sz="3200" b="1" spc="-3">
                <a:solidFill>
                  <a:srgbClr val="2E2E2E"/>
                </a:solidFill>
                <a:latin typeface="Calibri (body)"/>
                <a:ea typeface="Codec Pro Bold"/>
                <a:cs typeface="Codec Pro Bold"/>
                <a:sym typeface="Codec Pro Bold"/>
              </a:rPr>
              <a:t>Miễn dịch «thu được»</a:t>
            </a:r>
            <a:r>
              <a:rPr lang="vi-VN" sz="3200" b="1" u="none" spc="-3">
                <a:solidFill>
                  <a:srgbClr val="2E2E2E"/>
                </a:solidFill>
                <a:latin typeface="Calibri (body)"/>
                <a:ea typeface="Codec Pro Bold"/>
                <a:cs typeface="Codec Pro Bold"/>
                <a:sym typeface="Codec Pro Bold"/>
              </a:rPr>
              <a:t>  </a:t>
            </a:r>
          </a:p>
          <a:p>
            <a:pPr marL="0" lvl="0" indent="0" algn="ctr">
              <a:lnSpc>
                <a:spcPts val="2905"/>
              </a:lnSpc>
              <a:spcBef>
                <a:spcPts val="600"/>
              </a:spcBef>
            </a:pPr>
            <a:r>
              <a:rPr lang="vi-VN" sz="3200" b="1" u="none" spc="-3">
                <a:solidFill>
                  <a:srgbClr val="2E2E2E"/>
                </a:solidFill>
                <a:latin typeface="Calibri (body)"/>
                <a:ea typeface="Codec Pro Bold"/>
                <a:cs typeface="Codec Pro Bold"/>
                <a:sym typeface="Codec Pro Bold"/>
              </a:rPr>
              <a:t>Miễn dịch thích ứng</a:t>
            </a:r>
          </a:p>
        </p:txBody>
      </p:sp>
      <p:grpSp>
        <p:nvGrpSpPr>
          <p:cNvPr id="8" name="Group 8"/>
          <p:cNvGrpSpPr/>
          <p:nvPr/>
        </p:nvGrpSpPr>
        <p:grpSpPr>
          <a:xfrm>
            <a:off x="1992969" y="3568898"/>
            <a:ext cx="5657251" cy="2260402"/>
            <a:chOff x="0" y="0"/>
            <a:chExt cx="1333921" cy="1080053"/>
          </a:xfrm>
        </p:grpSpPr>
        <p:sp>
          <p:nvSpPr>
            <p:cNvPr id="9" name="Freeform 9"/>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ABBCC7"/>
            </a:solidFill>
            <a:ln cap="rnd">
              <a:noFill/>
              <a:prstDash val="solid"/>
              <a:round/>
            </a:ln>
          </p:spPr>
        </p:sp>
        <p:sp>
          <p:nvSpPr>
            <p:cNvPr id="10" name="TextBox 10"/>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1" name="TextBox 11"/>
          <p:cNvSpPr txBox="1"/>
          <p:nvPr/>
        </p:nvSpPr>
        <p:spPr>
          <a:xfrm>
            <a:off x="1992969" y="4127276"/>
            <a:ext cx="5766126" cy="1269578"/>
          </a:xfrm>
          <a:prstGeom prst="rect">
            <a:avLst/>
          </a:prstGeom>
        </p:spPr>
        <p:txBody>
          <a:bodyPr wrap="square" lIns="0" tIns="0" rIns="0" bIns="0" rtlCol="0" anchor="t">
            <a:spAutoFit/>
          </a:bodyPr>
          <a:lstStyle/>
          <a:p>
            <a:pPr marL="0" lvl="0" indent="0" algn="ctr">
              <a:lnSpc>
                <a:spcPts val="2905"/>
              </a:lnSpc>
              <a:spcBef>
                <a:spcPts val="600"/>
              </a:spcBef>
            </a:pPr>
            <a:r>
              <a:rPr lang="vi-VN" sz="3200" b="1" u="none" spc="-3">
                <a:solidFill>
                  <a:srgbClr val="2E2E2E"/>
                </a:solidFill>
                <a:latin typeface="Calibri (body)"/>
                <a:ea typeface="Codec Pro Bold"/>
                <a:cs typeface="Codec Pro Bold"/>
                <a:sym typeface="Codec Pro Bold"/>
              </a:rPr>
              <a:t>Miễn dịch không đặc hiệu</a:t>
            </a:r>
          </a:p>
          <a:p>
            <a:pPr marL="0" lvl="0" indent="0" algn="ctr">
              <a:lnSpc>
                <a:spcPts val="2905"/>
              </a:lnSpc>
              <a:spcBef>
                <a:spcPts val="600"/>
              </a:spcBef>
            </a:pPr>
            <a:r>
              <a:rPr lang="vi-VN" sz="3200" b="1" spc="-3">
                <a:solidFill>
                  <a:srgbClr val="2E2E2E"/>
                </a:solidFill>
                <a:latin typeface="Calibri (body)"/>
                <a:ea typeface="Codec Pro Bold"/>
                <a:cs typeface="Codec Pro Bold"/>
                <a:sym typeface="Codec Pro Bold"/>
              </a:rPr>
              <a:t>Miễn dịch «tự nhiên»</a:t>
            </a:r>
          </a:p>
          <a:p>
            <a:pPr marL="0" lvl="0" indent="0" algn="ctr">
              <a:lnSpc>
                <a:spcPts val="2905"/>
              </a:lnSpc>
              <a:spcBef>
                <a:spcPts val="600"/>
              </a:spcBef>
            </a:pPr>
            <a:r>
              <a:rPr lang="vi-VN" sz="3200" b="1" u="none" spc="-3">
                <a:solidFill>
                  <a:srgbClr val="2E2E2E"/>
                </a:solidFill>
                <a:latin typeface="Calibri (body)"/>
                <a:ea typeface="Codec Pro Bold"/>
                <a:cs typeface="Codec Pro Bold"/>
                <a:sym typeface="Codec Pro Bold"/>
              </a:rPr>
              <a:t>Miễn dịch bẩm sinh  </a:t>
            </a:r>
            <a:endParaRPr lang="en-US" sz="3200" b="1" u="none" spc="-3">
              <a:solidFill>
                <a:srgbClr val="2E2E2E"/>
              </a:solidFill>
              <a:latin typeface="Calibri (body)"/>
              <a:ea typeface="Codec Pro Bold"/>
              <a:cs typeface="Codec Pro Bold"/>
              <a:sym typeface="Codec Pro Bold"/>
            </a:endParaRPr>
          </a:p>
        </p:txBody>
      </p:sp>
      <p:grpSp>
        <p:nvGrpSpPr>
          <p:cNvPr id="31" name="Group 4"/>
          <p:cNvGrpSpPr/>
          <p:nvPr/>
        </p:nvGrpSpPr>
        <p:grpSpPr>
          <a:xfrm>
            <a:off x="8404224" y="7854829"/>
            <a:ext cx="3393114" cy="1377204"/>
            <a:chOff x="0" y="0"/>
            <a:chExt cx="1333921" cy="1080053"/>
          </a:xfrm>
        </p:grpSpPr>
        <p:sp>
          <p:nvSpPr>
            <p:cNvPr id="32" name="Freeform 5"/>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B2CF9D"/>
            </a:solidFill>
            <a:ln cap="rnd">
              <a:noFill/>
              <a:prstDash val="solid"/>
              <a:round/>
            </a:ln>
          </p:spPr>
        </p:sp>
        <p:sp>
          <p:nvSpPr>
            <p:cNvPr id="33" name="TextBox 6"/>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34" name="Group 4"/>
          <p:cNvGrpSpPr/>
          <p:nvPr/>
        </p:nvGrpSpPr>
        <p:grpSpPr>
          <a:xfrm>
            <a:off x="14715606" y="7854829"/>
            <a:ext cx="3393114" cy="1377204"/>
            <a:chOff x="0" y="0"/>
            <a:chExt cx="1333921" cy="1080053"/>
          </a:xfrm>
        </p:grpSpPr>
        <p:sp>
          <p:nvSpPr>
            <p:cNvPr id="35" name="Freeform 5"/>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B2CF9D"/>
            </a:solidFill>
            <a:ln cap="rnd">
              <a:noFill/>
              <a:prstDash val="solid"/>
              <a:round/>
            </a:ln>
          </p:spPr>
        </p:sp>
        <p:sp>
          <p:nvSpPr>
            <p:cNvPr id="36" name="TextBox 6"/>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37" name="TextBox 11"/>
          <p:cNvSpPr txBox="1"/>
          <p:nvPr/>
        </p:nvSpPr>
        <p:spPr>
          <a:xfrm>
            <a:off x="8056355" y="8357482"/>
            <a:ext cx="3927641" cy="371897"/>
          </a:xfrm>
          <a:prstGeom prst="rect">
            <a:avLst/>
          </a:prstGeom>
        </p:spPr>
        <p:txBody>
          <a:bodyPr wrap="square" lIns="0" tIns="0" rIns="0" bIns="0" rtlCol="0" anchor="t">
            <a:spAutoFit/>
          </a:bodyPr>
          <a:lstStyle/>
          <a:p>
            <a:pPr marL="0" lvl="0" indent="0" algn="ctr">
              <a:lnSpc>
                <a:spcPts val="2905"/>
              </a:lnSpc>
            </a:pPr>
            <a:r>
              <a:rPr lang="vi-VN" sz="3200" b="1" spc="-3">
                <a:solidFill>
                  <a:srgbClr val="2E2E2E"/>
                </a:solidFill>
                <a:latin typeface="Calibri (body)"/>
                <a:ea typeface="Codec Pro Bold"/>
                <a:cs typeface="Codec Pro Bold"/>
                <a:sym typeface="Codec Pro Bold"/>
              </a:rPr>
              <a:t>Chủ động</a:t>
            </a:r>
            <a:r>
              <a:rPr lang="vi-VN" sz="3200" b="1" u="none" spc="-3">
                <a:solidFill>
                  <a:srgbClr val="2E2E2E"/>
                </a:solidFill>
                <a:latin typeface="Calibri (body)"/>
                <a:ea typeface="Codec Pro Bold"/>
                <a:cs typeface="Codec Pro Bold"/>
                <a:sym typeface="Codec Pro Bold"/>
              </a:rPr>
              <a:t>  </a:t>
            </a:r>
            <a:endParaRPr lang="en-US" sz="3200" b="1" u="none" spc="-3">
              <a:solidFill>
                <a:srgbClr val="2E2E2E"/>
              </a:solidFill>
              <a:latin typeface="Calibri (body)"/>
              <a:ea typeface="Codec Pro Bold"/>
              <a:cs typeface="Codec Pro Bold"/>
              <a:sym typeface="Codec Pro Bold"/>
            </a:endParaRPr>
          </a:p>
        </p:txBody>
      </p:sp>
      <p:sp>
        <p:nvSpPr>
          <p:cNvPr id="38" name="TextBox 11"/>
          <p:cNvSpPr txBox="1"/>
          <p:nvPr/>
        </p:nvSpPr>
        <p:spPr>
          <a:xfrm>
            <a:off x="14448342" y="8333191"/>
            <a:ext cx="3927641" cy="371897"/>
          </a:xfrm>
          <a:prstGeom prst="rect">
            <a:avLst/>
          </a:prstGeom>
        </p:spPr>
        <p:txBody>
          <a:bodyPr wrap="square" lIns="0" tIns="0" rIns="0" bIns="0" rtlCol="0" anchor="t">
            <a:spAutoFit/>
          </a:bodyPr>
          <a:lstStyle/>
          <a:p>
            <a:pPr marL="0" lvl="0" indent="0" algn="ctr">
              <a:lnSpc>
                <a:spcPts val="2905"/>
              </a:lnSpc>
            </a:pPr>
            <a:r>
              <a:rPr lang="vi-VN" sz="3200" b="1" spc="-3">
                <a:solidFill>
                  <a:srgbClr val="2E2E2E"/>
                </a:solidFill>
                <a:latin typeface="Calibri (body)"/>
                <a:ea typeface="Codec Pro Bold"/>
                <a:cs typeface="Codec Pro Bold"/>
                <a:sym typeface="Codec Pro Bold"/>
              </a:rPr>
              <a:t>Thụ động</a:t>
            </a:r>
            <a:r>
              <a:rPr lang="vi-VN" sz="3200" b="1" u="none" spc="-3">
                <a:solidFill>
                  <a:srgbClr val="2E2E2E"/>
                </a:solidFill>
                <a:latin typeface="Calibri (body)"/>
                <a:ea typeface="Codec Pro Bold"/>
                <a:cs typeface="Codec Pro Bold"/>
                <a:sym typeface="Codec Pro Bold"/>
              </a:rPr>
              <a:t>  </a:t>
            </a:r>
            <a:endParaRPr lang="en-US" sz="3200" b="1" u="none" spc="-3">
              <a:solidFill>
                <a:srgbClr val="2E2E2E"/>
              </a:solidFill>
              <a:latin typeface="Calibri (body)"/>
              <a:ea typeface="Codec Pro Bold"/>
              <a:cs typeface="Codec Pro Bold"/>
              <a:sym typeface="Codec Pro Bold"/>
            </a:endParaRPr>
          </a:p>
        </p:txBody>
      </p:sp>
      <p:cxnSp>
        <p:nvCxnSpPr>
          <p:cNvPr id="40" name="Straight Arrow Connector 39"/>
          <p:cNvCxnSpPr/>
          <p:nvPr/>
        </p:nvCxnSpPr>
        <p:spPr>
          <a:xfrm>
            <a:off x="9372600" y="1940807"/>
            <a:ext cx="3048000" cy="144780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4953000" y="1940807"/>
            <a:ext cx="4419600" cy="144780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13299329" y="5961676"/>
            <a:ext cx="2942142" cy="1645767"/>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H="1">
            <a:off x="10100781" y="5986611"/>
            <a:ext cx="2783729" cy="1645767"/>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7" name="Freeform 6"/>
          <p:cNvSpPr/>
          <p:nvPr/>
        </p:nvSpPr>
        <p:spPr>
          <a:xfrm>
            <a:off x="1020068" y="8481039"/>
            <a:ext cx="2450394" cy="2454652"/>
          </a:xfrm>
          <a:custGeom>
            <a:avLst/>
            <a:gdLst/>
            <a:ahLst/>
            <a:cxnLst/>
            <a:rect l="l" t="t" r="r" b="b"/>
            <a:pathLst>
              <a:path w="2450394" h="2454652">
                <a:moveTo>
                  <a:pt x="0" y="0"/>
                </a:moveTo>
                <a:lnTo>
                  <a:pt x="2450394" y="0"/>
                </a:lnTo>
                <a:lnTo>
                  <a:pt x="2450394" y="2454652"/>
                </a:lnTo>
                <a:lnTo>
                  <a:pt x="0" y="2454652"/>
                </a:lnTo>
                <a:lnTo>
                  <a:pt x="0" y="0"/>
                </a:lnTo>
                <a:close/>
              </a:path>
            </a:pathLst>
          </a:custGeom>
          <a:blipFill>
            <a:blip r:embed="rId4"/>
            <a:stretch>
              <a:fillRect/>
            </a:stretch>
          </a:blipFill>
        </p:spPr>
      </p:sp>
      <p:sp>
        <p:nvSpPr>
          <p:cNvPr id="48" name="Freeform 18"/>
          <p:cNvSpPr/>
          <p:nvPr/>
        </p:nvSpPr>
        <p:spPr>
          <a:xfrm>
            <a:off x="-713307" y="5807121"/>
            <a:ext cx="2547173" cy="2550361"/>
          </a:xfrm>
          <a:custGeom>
            <a:avLst/>
            <a:gdLst/>
            <a:ahLst/>
            <a:cxnLst/>
            <a:rect l="l" t="t" r="r" b="b"/>
            <a:pathLst>
              <a:path w="2547173" h="2550361">
                <a:moveTo>
                  <a:pt x="0" y="0"/>
                </a:moveTo>
                <a:lnTo>
                  <a:pt x="2547173" y="0"/>
                </a:lnTo>
                <a:lnTo>
                  <a:pt x="2547173" y="2550361"/>
                </a:lnTo>
                <a:lnTo>
                  <a:pt x="0" y="2550361"/>
                </a:lnTo>
                <a:lnTo>
                  <a:pt x="0" y="0"/>
                </a:lnTo>
                <a:close/>
              </a:path>
            </a:pathLst>
          </a:custGeom>
          <a:blipFill>
            <a:blip r:embed="rId5"/>
            <a:stretch>
              <a:fillRect/>
            </a:stretch>
          </a:blipFill>
        </p:spPr>
      </p:sp>
      <p:sp>
        <p:nvSpPr>
          <p:cNvPr id="49" name="Freeform 11"/>
          <p:cNvSpPr/>
          <p:nvPr/>
        </p:nvSpPr>
        <p:spPr>
          <a:xfrm rot="2369925">
            <a:off x="3828724" y="8408759"/>
            <a:ext cx="2992041" cy="3057002"/>
          </a:xfrm>
          <a:custGeom>
            <a:avLst/>
            <a:gdLst/>
            <a:ahLst/>
            <a:cxnLst/>
            <a:rect l="l" t="t" r="r" b="b"/>
            <a:pathLst>
              <a:path w="2992041" h="3057002">
                <a:moveTo>
                  <a:pt x="0" y="0"/>
                </a:moveTo>
                <a:lnTo>
                  <a:pt x="2992041" y="0"/>
                </a:lnTo>
                <a:lnTo>
                  <a:pt x="2992041" y="3057001"/>
                </a:lnTo>
                <a:lnTo>
                  <a:pt x="0" y="3057001"/>
                </a:lnTo>
                <a:lnTo>
                  <a:pt x="0" y="0"/>
                </a:lnTo>
                <a:close/>
              </a:path>
            </a:pathLst>
          </a:custGeom>
          <a:blipFill>
            <a:blip r:embed="rId6"/>
            <a:stretch>
              <a:fillRect/>
            </a:stretch>
          </a:blipFill>
        </p:spPr>
      </p:sp>
      <p:sp>
        <p:nvSpPr>
          <p:cNvPr id="50" name="Freeform 22"/>
          <p:cNvSpPr/>
          <p:nvPr/>
        </p:nvSpPr>
        <p:spPr>
          <a:xfrm rot="4799014">
            <a:off x="15073630" y="-2019245"/>
            <a:ext cx="4502307" cy="47021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4085664" y="1000125"/>
            <a:ext cx="10117336" cy="833562"/>
          </a:xfrm>
          <a:prstGeom prst="rect">
            <a:avLst/>
          </a:prstGeom>
        </p:spPr>
        <p:txBody>
          <a:bodyPr lIns="0" tIns="0" rIns="0" bIns="0" rtlCol="0" anchor="t">
            <a:spAutoFit/>
          </a:bodyPr>
          <a:lstStyle/>
          <a:p>
            <a:pPr algn="ctr">
              <a:lnSpc>
                <a:spcPts val="6540"/>
              </a:lnSpc>
            </a:pPr>
            <a:r>
              <a:rPr lang="vi-VN" sz="6000" b="1" spc="-108">
                <a:solidFill>
                  <a:srgbClr val="3B3A3A"/>
                </a:solidFill>
                <a:latin typeface="Codec Pro Bold"/>
                <a:ea typeface="Codec Pro Bold"/>
                <a:cs typeface="Codec Pro Bold"/>
                <a:sym typeface="Codec Pro Bold"/>
              </a:rPr>
              <a:t>Phân loại miễn dịch </a:t>
            </a:r>
            <a:endParaRPr lang="en-US" sz="6000" b="1" spc="-108">
              <a:solidFill>
                <a:srgbClr val="3B3A3A"/>
              </a:solidFill>
              <a:latin typeface="Codec Pro Bold"/>
              <a:ea typeface="Codec Pro Bold"/>
              <a:cs typeface="Codec Pro Bold"/>
              <a:sym typeface="Codec Pro Bold"/>
            </a:endParaRPr>
          </a:p>
        </p:txBody>
      </p:sp>
      <p:grpSp>
        <p:nvGrpSpPr>
          <p:cNvPr id="4" name="Group 4"/>
          <p:cNvGrpSpPr/>
          <p:nvPr/>
        </p:nvGrpSpPr>
        <p:grpSpPr>
          <a:xfrm>
            <a:off x="6876275" y="5143500"/>
            <a:ext cx="4536114" cy="3672815"/>
            <a:chOff x="0" y="0"/>
            <a:chExt cx="1333921" cy="1080053"/>
          </a:xfrm>
        </p:grpSpPr>
        <p:sp>
          <p:nvSpPr>
            <p:cNvPr id="5" name="Freeform 5"/>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B2CF9D"/>
            </a:solidFill>
            <a:ln cap="rnd">
              <a:noFill/>
              <a:prstDash val="solid"/>
              <a:round/>
            </a:ln>
          </p:spPr>
        </p:sp>
        <p:sp>
          <p:nvSpPr>
            <p:cNvPr id="6" name="TextBox 6"/>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7" name="TextBox 7"/>
          <p:cNvSpPr txBox="1"/>
          <p:nvPr/>
        </p:nvSpPr>
        <p:spPr>
          <a:xfrm>
            <a:off x="7447379" y="5827298"/>
            <a:ext cx="3393905" cy="2209969"/>
          </a:xfrm>
          <a:prstGeom prst="rect">
            <a:avLst/>
          </a:prstGeom>
        </p:spPr>
        <p:txBody>
          <a:bodyPr lIns="0" tIns="0" rIns="0" bIns="0" rtlCol="0" anchor="t">
            <a:spAutoFit/>
          </a:bodyPr>
          <a:lstStyle/>
          <a:p>
            <a:pPr marL="0" lvl="0" indent="0" algn="just">
              <a:lnSpc>
                <a:spcPts val="2905"/>
              </a:lnSpc>
            </a:pPr>
            <a:r>
              <a:rPr lang="en-US" sz="1976" b="1" u="none" spc="-3">
                <a:solidFill>
                  <a:srgbClr val="2E2E2E"/>
                </a:solidFill>
                <a:latin typeface="Codec Pro Bold"/>
                <a:ea typeface="Codec Pro Bold"/>
                <a:cs typeface="Codec Pro Bold"/>
                <a:sym typeface="Codec Pro Bold"/>
              </a:rPr>
              <a:t>Lorem ipsum dolor sit amet, consectetur adipiscing elit, sed do eiusmod tempor incididunt ut labore et dolore magna aliqua. Ut enim ad minim veniam.</a:t>
            </a:r>
          </a:p>
        </p:txBody>
      </p:sp>
      <p:grpSp>
        <p:nvGrpSpPr>
          <p:cNvPr id="8" name="Group 8"/>
          <p:cNvGrpSpPr/>
          <p:nvPr/>
        </p:nvGrpSpPr>
        <p:grpSpPr>
          <a:xfrm>
            <a:off x="2120422" y="5143500"/>
            <a:ext cx="4536114" cy="3672815"/>
            <a:chOff x="0" y="0"/>
            <a:chExt cx="1333921" cy="1080053"/>
          </a:xfrm>
        </p:grpSpPr>
        <p:sp>
          <p:nvSpPr>
            <p:cNvPr id="9" name="Freeform 9"/>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ABBCC7"/>
            </a:solidFill>
            <a:ln cap="rnd">
              <a:noFill/>
              <a:prstDash val="solid"/>
              <a:round/>
            </a:ln>
          </p:spPr>
        </p:sp>
        <p:sp>
          <p:nvSpPr>
            <p:cNvPr id="10" name="TextBox 10"/>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1" name="TextBox 11"/>
          <p:cNvSpPr txBox="1"/>
          <p:nvPr/>
        </p:nvSpPr>
        <p:spPr>
          <a:xfrm>
            <a:off x="2691527" y="5827298"/>
            <a:ext cx="3393905" cy="2209969"/>
          </a:xfrm>
          <a:prstGeom prst="rect">
            <a:avLst/>
          </a:prstGeom>
        </p:spPr>
        <p:txBody>
          <a:bodyPr lIns="0" tIns="0" rIns="0" bIns="0" rtlCol="0" anchor="t">
            <a:spAutoFit/>
          </a:bodyPr>
          <a:lstStyle/>
          <a:p>
            <a:pPr marL="0" lvl="0" indent="0" algn="just">
              <a:lnSpc>
                <a:spcPts val="2905"/>
              </a:lnSpc>
            </a:pPr>
            <a:r>
              <a:rPr lang="en-US" sz="1976" b="1" u="none" spc="-3">
                <a:solidFill>
                  <a:srgbClr val="2E2E2E"/>
                </a:solidFill>
                <a:latin typeface="Codec Pro Bold"/>
                <a:ea typeface="Codec Pro Bold"/>
                <a:cs typeface="Codec Pro Bold"/>
                <a:sym typeface="Codec Pro Bold"/>
              </a:rPr>
              <a:t>Lorem ipsum dolor sit amet, consectetur adipiscing elit, sed do eiusmod tempor incididunt ut labore et dolore magna aliqua. Ut enim ad minim veniam.</a:t>
            </a:r>
          </a:p>
        </p:txBody>
      </p:sp>
      <p:grpSp>
        <p:nvGrpSpPr>
          <p:cNvPr id="12" name="Group 12"/>
          <p:cNvGrpSpPr/>
          <p:nvPr/>
        </p:nvGrpSpPr>
        <p:grpSpPr>
          <a:xfrm>
            <a:off x="11631464" y="5143500"/>
            <a:ext cx="4536114" cy="3672815"/>
            <a:chOff x="0" y="0"/>
            <a:chExt cx="1333921" cy="1080053"/>
          </a:xfrm>
        </p:grpSpPr>
        <p:sp>
          <p:nvSpPr>
            <p:cNvPr id="13" name="Freeform 13"/>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rgbClr val="ABBCC7"/>
            </a:solidFill>
            <a:ln cap="rnd">
              <a:noFill/>
              <a:prstDash val="solid"/>
              <a:round/>
            </a:ln>
          </p:spPr>
        </p:sp>
        <p:sp>
          <p:nvSpPr>
            <p:cNvPr id="14" name="TextBox 14"/>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5" name="TextBox 15"/>
          <p:cNvSpPr txBox="1"/>
          <p:nvPr/>
        </p:nvSpPr>
        <p:spPr>
          <a:xfrm>
            <a:off x="12202568" y="5827298"/>
            <a:ext cx="3393905" cy="2209969"/>
          </a:xfrm>
          <a:prstGeom prst="rect">
            <a:avLst/>
          </a:prstGeom>
        </p:spPr>
        <p:txBody>
          <a:bodyPr lIns="0" tIns="0" rIns="0" bIns="0" rtlCol="0" anchor="t">
            <a:spAutoFit/>
          </a:bodyPr>
          <a:lstStyle/>
          <a:p>
            <a:pPr marL="0" lvl="0" indent="0" algn="just">
              <a:lnSpc>
                <a:spcPts val="2905"/>
              </a:lnSpc>
            </a:pPr>
            <a:r>
              <a:rPr lang="en-US" sz="1976" b="1" u="none" spc="-3">
                <a:solidFill>
                  <a:srgbClr val="2E2E2E"/>
                </a:solidFill>
                <a:latin typeface="Codec Pro Bold"/>
                <a:ea typeface="Codec Pro Bold"/>
                <a:cs typeface="Codec Pro Bold"/>
                <a:sym typeface="Codec Pro Bold"/>
              </a:rPr>
              <a:t>Lorem ipsum dolor sit amet, consectetur adipiscing elit, sed do eiusmod tempor incididunt ut labore et dolore magna aliqua. Ut enim ad minim veniam.</a:t>
            </a:r>
          </a:p>
        </p:txBody>
      </p:sp>
      <p:grpSp>
        <p:nvGrpSpPr>
          <p:cNvPr id="16" name="Group 16"/>
          <p:cNvGrpSpPr/>
          <p:nvPr/>
        </p:nvGrpSpPr>
        <p:grpSpPr>
          <a:xfrm>
            <a:off x="3651341" y="3350784"/>
            <a:ext cx="1429173" cy="142917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ABBCC7"/>
            </a:solidFill>
            <a:ln cap="rnd">
              <a:noFill/>
              <a:prstDash val="solid"/>
              <a:round/>
            </a:ln>
          </p:spPr>
        </p:sp>
        <p:sp>
          <p:nvSpPr>
            <p:cNvPr id="18" name="TextBox 18"/>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9" name="TextBox 19"/>
          <p:cNvSpPr txBox="1"/>
          <p:nvPr/>
        </p:nvSpPr>
        <p:spPr>
          <a:xfrm>
            <a:off x="3713929" y="3574993"/>
            <a:ext cx="1349100" cy="933450"/>
          </a:xfrm>
          <a:prstGeom prst="rect">
            <a:avLst/>
          </a:prstGeom>
        </p:spPr>
        <p:txBody>
          <a:bodyPr lIns="0" tIns="0" rIns="0" bIns="0" rtlCol="0" anchor="t">
            <a:spAutoFit/>
          </a:bodyPr>
          <a:lstStyle/>
          <a:p>
            <a:pPr algn="ctr">
              <a:lnSpc>
                <a:spcPts val="6600"/>
              </a:lnSpc>
            </a:pPr>
            <a:r>
              <a:rPr lang="en-US" sz="5500" b="1">
                <a:solidFill>
                  <a:srgbClr val="2E2E2E"/>
                </a:solidFill>
                <a:latin typeface="Codec Pro Bold"/>
                <a:ea typeface="Codec Pro Bold"/>
                <a:cs typeface="Codec Pro Bold"/>
                <a:sym typeface="Codec Pro Bold"/>
              </a:rPr>
              <a:t>01</a:t>
            </a:r>
          </a:p>
        </p:txBody>
      </p:sp>
      <p:grpSp>
        <p:nvGrpSpPr>
          <p:cNvPr id="20" name="Group 20"/>
          <p:cNvGrpSpPr/>
          <p:nvPr/>
        </p:nvGrpSpPr>
        <p:grpSpPr>
          <a:xfrm>
            <a:off x="8429745" y="3384281"/>
            <a:ext cx="1429173" cy="142917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B2CF9D"/>
            </a:solidFill>
            <a:ln cap="rnd">
              <a:noFill/>
              <a:prstDash val="solid"/>
              <a:round/>
            </a:ln>
          </p:spPr>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23" name="TextBox 23"/>
          <p:cNvSpPr txBox="1"/>
          <p:nvPr/>
        </p:nvSpPr>
        <p:spPr>
          <a:xfrm>
            <a:off x="8469782" y="3574993"/>
            <a:ext cx="1349100" cy="933450"/>
          </a:xfrm>
          <a:prstGeom prst="rect">
            <a:avLst/>
          </a:prstGeom>
        </p:spPr>
        <p:txBody>
          <a:bodyPr lIns="0" tIns="0" rIns="0" bIns="0" rtlCol="0" anchor="t">
            <a:spAutoFit/>
          </a:bodyPr>
          <a:lstStyle/>
          <a:p>
            <a:pPr algn="ctr">
              <a:lnSpc>
                <a:spcPts val="6600"/>
              </a:lnSpc>
            </a:pPr>
            <a:r>
              <a:rPr lang="en-US" sz="5500" b="1">
                <a:solidFill>
                  <a:srgbClr val="2E2E2E"/>
                </a:solidFill>
                <a:latin typeface="Codec Pro Bold"/>
                <a:ea typeface="Codec Pro Bold"/>
                <a:cs typeface="Codec Pro Bold"/>
                <a:sym typeface="Codec Pro Bold"/>
              </a:rPr>
              <a:t>02</a:t>
            </a:r>
          </a:p>
        </p:txBody>
      </p:sp>
      <p:grpSp>
        <p:nvGrpSpPr>
          <p:cNvPr id="24" name="Group 24"/>
          <p:cNvGrpSpPr/>
          <p:nvPr/>
        </p:nvGrpSpPr>
        <p:grpSpPr>
          <a:xfrm>
            <a:off x="13184934" y="3384281"/>
            <a:ext cx="1429173" cy="142917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ABBCC7"/>
            </a:solidFill>
            <a:ln cap="rnd">
              <a:noFill/>
              <a:prstDash val="solid"/>
              <a:round/>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27" name="TextBox 27"/>
          <p:cNvSpPr txBox="1"/>
          <p:nvPr/>
        </p:nvSpPr>
        <p:spPr>
          <a:xfrm>
            <a:off x="13224970" y="3574993"/>
            <a:ext cx="1349100" cy="933450"/>
          </a:xfrm>
          <a:prstGeom prst="rect">
            <a:avLst/>
          </a:prstGeom>
        </p:spPr>
        <p:txBody>
          <a:bodyPr lIns="0" tIns="0" rIns="0" bIns="0" rtlCol="0" anchor="t">
            <a:spAutoFit/>
          </a:bodyPr>
          <a:lstStyle/>
          <a:p>
            <a:pPr algn="ctr">
              <a:lnSpc>
                <a:spcPts val="6600"/>
              </a:lnSpc>
            </a:pPr>
            <a:r>
              <a:rPr lang="en-US" sz="5500" b="1">
                <a:solidFill>
                  <a:srgbClr val="2E2E2E"/>
                </a:solidFill>
                <a:latin typeface="Codec Pro Bold"/>
                <a:ea typeface="Codec Pro Bold"/>
                <a:cs typeface="Codec Pro Bold"/>
                <a:sym typeface="Codec Pro Bold"/>
              </a:rPr>
              <a:t>03</a:t>
            </a:r>
          </a:p>
        </p:txBody>
      </p:sp>
    </p:spTree>
    <p:extLst>
      <p:ext uri="{BB962C8B-B14F-4D97-AF65-F5344CB8AC3E}">
        <p14:creationId xmlns:p14="http://schemas.microsoft.com/office/powerpoint/2010/main" val="3581873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7D6B6-6A0F-621D-AD12-317D36973E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687C43-2450-D0B9-C014-5FA50A15B4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a:extLst>
              <a:ext uri="{FF2B5EF4-FFF2-40B4-BE49-F238E27FC236}">
                <a16:creationId xmlns:a16="http://schemas.microsoft.com/office/drawing/2014/main" id="{CC592DFF-A66A-F1FD-A4A8-B331188403E9}"/>
              </a:ext>
            </a:extLst>
          </p:cNvPr>
          <p:cNvSpPr txBox="1"/>
          <p:nvPr/>
        </p:nvSpPr>
        <p:spPr>
          <a:xfrm>
            <a:off x="4085663" y="1000125"/>
            <a:ext cx="11001937" cy="833562"/>
          </a:xfrm>
          <a:prstGeom prst="rect">
            <a:avLst/>
          </a:prstGeom>
        </p:spPr>
        <p:txBody>
          <a:bodyPr wrap="square" lIns="0" tIns="0" rIns="0" bIns="0" rtlCol="0" anchor="t">
            <a:spAutoFit/>
          </a:bodyPr>
          <a:lstStyle/>
          <a:p>
            <a:pPr algn="ctr">
              <a:lnSpc>
                <a:spcPts val="6540"/>
              </a:lnSpc>
            </a:pPr>
            <a:r>
              <a:rPr lang="en-US" sz="6000" b="1" spc="-108" dirty="0">
                <a:solidFill>
                  <a:srgbClr val="3B3A3A"/>
                </a:solidFill>
                <a:latin typeface="+mj-lt"/>
                <a:ea typeface="Codec Pro Bold"/>
                <a:cs typeface="Codec Pro Bold"/>
                <a:sym typeface="Codec Pro Bold"/>
              </a:rPr>
              <a:t>MIỄN DỊCH CHỐNG VI SINH VẬT</a:t>
            </a:r>
          </a:p>
        </p:txBody>
      </p:sp>
      <p:grpSp>
        <p:nvGrpSpPr>
          <p:cNvPr id="4" name="Group 4">
            <a:extLst>
              <a:ext uri="{FF2B5EF4-FFF2-40B4-BE49-F238E27FC236}">
                <a16:creationId xmlns:a16="http://schemas.microsoft.com/office/drawing/2014/main" id="{0E6352BE-1607-968E-A2DE-EB14E8692F73}"/>
              </a:ext>
            </a:extLst>
          </p:cNvPr>
          <p:cNvGrpSpPr/>
          <p:nvPr/>
        </p:nvGrpSpPr>
        <p:grpSpPr>
          <a:xfrm>
            <a:off x="6876275" y="5143500"/>
            <a:ext cx="4536114" cy="3672815"/>
            <a:chOff x="0" y="0"/>
            <a:chExt cx="1333921" cy="1080053"/>
          </a:xfrm>
        </p:grpSpPr>
        <p:sp>
          <p:nvSpPr>
            <p:cNvPr id="5" name="Freeform 5">
              <a:extLst>
                <a:ext uri="{FF2B5EF4-FFF2-40B4-BE49-F238E27FC236}">
                  <a16:creationId xmlns:a16="http://schemas.microsoft.com/office/drawing/2014/main" id="{72436BBB-DEA3-5894-D178-4B964CA3FDEF}"/>
                </a:ext>
              </a:extLst>
            </p:cNvPr>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60000"/>
                <a:lumOff val="40000"/>
              </a:schemeClr>
            </a:solidFill>
            <a:ln cap="rnd">
              <a:noFill/>
              <a:prstDash val="solid"/>
              <a:round/>
            </a:ln>
          </p:spPr>
        </p:sp>
        <p:sp>
          <p:nvSpPr>
            <p:cNvPr id="6" name="TextBox 6">
              <a:extLst>
                <a:ext uri="{FF2B5EF4-FFF2-40B4-BE49-F238E27FC236}">
                  <a16:creationId xmlns:a16="http://schemas.microsoft.com/office/drawing/2014/main" id="{B83C8A5B-93F6-5B93-3B09-BFF0B6E0A94B}"/>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7" name="TextBox 7">
            <a:extLst>
              <a:ext uri="{FF2B5EF4-FFF2-40B4-BE49-F238E27FC236}">
                <a16:creationId xmlns:a16="http://schemas.microsoft.com/office/drawing/2014/main" id="{444A42D9-FEAC-B397-48C7-D2904320AEC3}"/>
              </a:ext>
            </a:extLst>
          </p:cNvPr>
          <p:cNvSpPr txBox="1"/>
          <p:nvPr/>
        </p:nvSpPr>
        <p:spPr>
          <a:xfrm>
            <a:off x="7447047" y="6172329"/>
            <a:ext cx="3393905" cy="1231106"/>
          </a:xfrm>
          <a:prstGeom prst="rect">
            <a:avLst/>
          </a:prstGeom>
        </p:spPr>
        <p:txBody>
          <a:bodyPr lIns="0" tIns="0" rIns="0" bIns="0" rtlCol="0" anchor="t">
            <a:spAutoFit/>
          </a:bodyPr>
          <a:lstStyle/>
          <a:p>
            <a:pPr marL="0" lvl="0" indent="0" algn="ctr"/>
            <a:r>
              <a:rPr lang="en-US" sz="4000" b="1" u="none" spc="-3" dirty="0">
                <a:solidFill>
                  <a:srgbClr val="2E2E2E"/>
                </a:solidFill>
                <a:latin typeface="+mj-lt"/>
                <a:ea typeface="Codec Pro Bold"/>
                <a:cs typeface="Codec Pro Bold"/>
                <a:sym typeface="Codec Pro Bold"/>
              </a:rPr>
              <a:t>MIỄN DỊCH CHỐNG VIRUS</a:t>
            </a:r>
          </a:p>
        </p:txBody>
      </p:sp>
      <p:grpSp>
        <p:nvGrpSpPr>
          <p:cNvPr id="8" name="Group 8">
            <a:extLst>
              <a:ext uri="{FF2B5EF4-FFF2-40B4-BE49-F238E27FC236}">
                <a16:creationId xmlns:a16="http://schemas.microsoft.com/office/drawing/2014/main" id="{0A0C85AA-D219-F904-BE7F-8B3C1408E42A}"/>
              </a:ext>
            </a:extLst>
          </p:cNvPr>
          <p:cNvGrpSpPr/>
          <p:nvPr/>
        </p:nvGrpSpPr>
        <p:grpSpPr>
          <a:xfrm>
            <a:off x="2120422" y="5143500"/>
            <a:ext cx="4536114" cy="3672815"/>
            <a:chOff x="0" y="0"/>
            <a:chExt cx="1333921" cy="1080053"/>
          </a:xfrm>
        </p:grpSpPr>
        <p:sp>
          <p:nvSpPr>
            <p:cNvPr id="9" name="Freeform 9">
              <a:extLst>
                <a:ext uri="{FF2B5EF4-FFF2-40B4-BE49-F238E27FC236}">
                  <a16:creationId xmlns:a16="http://schemas.microsoft.com/office/drawing/2014/main" id="{358067FA-3944-0895-1CE2-1AF2DC2D0ACC}"/>
                </a:ext>
              </a:extLst>
            </p:cNvPr>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75000"/>
              </a:schemeClr>
            </a:solidFill>
            <a:ln cap="rnd">
              <a:noFill/>
              <a:prstDash val="solid"/>
              <a:round/>
            </a:ln>
          </p:spPr>
        </p:sp>
        <p:sp>
          <p:nvSpPr>
            <p:cNvPr id="10" name="TextBox 10">
              <a:extLst>
                <a:ext uri="{FF2B5EF4-FFF2-40B4-BE49-F238E27FC236}">
                  <a16:creationId xmlns:a16="http://schemas.microsoft.com/office/drawing/2014/main" id="{DCEA6BDB-558D-DA32-C188-E94C7F935711}"/>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1" name="TextBox 11">
            <a:extLst>
              <a:ext uri="{FF2B5EF4-FFF2-40B4-BE49-F238E27FC236}">
                <a16:creationId xmlns:a16="http://schemas.microsoft.com/office/drawing/2014/main" id="{E84481F7-DEEA-6F81-38DD-A225B0530B21}"/>
              </a:ext>
            </a:extLst>
          </p:cNvPr>
          <p:cNvSpPr txBox="1"/>
          <p:nvPr/>
        </p:nvSpPr>
        <p:spPr>
          <a:xfrm>
            <a:off x="2340160" y="6172329"/>
            <a:ext cx="3965010" cy="1231106"/>
          </a:xfrm>
          <a:prstGeom prst="rect">
            <a:avLst/>
          </a:prstGeom>
        </p:spPr>
        <p:txBody>
          <a:bodyPr wrap="square" lIns="0" tIns="0" rIns="0" bIns="0" rtlCol="0" anchor="t">
            <a:spAutoFit/>
          </a:bodyPr>
          <a:lstStyle/>
          <a:p>
            <a:pPr marL="0" lvl="0" indent="0" algn="ctr"/>
            <a:r>
              <a:rPr lang="en-US" sz="4000" b="1" u="none" spc="-3" dirty="0">
                <a:solidFill>
                  <a:srgbClr val="2E2E2E"/>
                </a:solidFill>
                <a:latin typeface="+mj-lt"/>
                <a:ea typeface="Codec Pro Bold"/>
                <a:cs typeface="Codec Pro Bold"/>
                <a:sym typeface="Codec Pro Bold"/>
              </a:rPr>
              <a:t>MIỄN DỊCH CHỐNG VI KHUẨN</a:t>
            </a:r>
          </a:p>
        </p:txBody>
      </p:sp>
      <p:grpSp>
        <p:nvGrpSpPr>
          <p:cNvPr id="12" name="Group 12">
            <a:extLst>
              <a:ext uri="{FF2B5EF4-FFF2-40B4-BE49-F238E27FC236}">
                <a16:creationId xmlns:a16="http://schemas.microsoft.com/office/drawing/2014/main" id="{C65C75B7-979C-AB57-B9F5-FC796B8BF905}"/>
              </a:ext>
            </a:extLst>
          </p:cNvPr>
          <p:cNvGrpSpPr/>
          <p:nvPr/>
        </p:nvGrpSpPr>
        <p:grpSpPr>
          <a:xfrm>
            <a:off x="11631464" y="5143500"/>
            <a:ext cx="4536114" cy="3672815"/>
            <a:chOff x="0" y="0"/>
            <a:chExt cx="1333921" cy="1080053"/>
          </a:xfrm>
        </p:grpSpPr>
        <p:sp>
          <p:nvSpPr>
            <p:cNvPr id="13" name="Freeform 13">
              <a:extLst>
                <a:ext uri="{FF2B5EF4-FFF2-40B4-BE49-F238E27FC236}">
                  <a16:creationId xmlns:a16="http://schemas.microsoft.com/office/drawing/2014/main" id="{CDA6A6F0-9A8C-F6AA-71FE-599E2D0D2CB2}"/>
                </a:ext>
              </a:extLst>
            </p:cNvPr>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40000"/>
                <a:lumOff val="60000"/>
              </a:schemeClr>
            </a:solidFill>
            <a:ln cap="rnd">
              <a:noFill/>
              <a:prstDash val="solid"/>
              <a:round/>
            </a:ln>
          </p:spPr>
        </p:sp>
        <p:sp>
          <p:nvSpPr>
            <p:cNvPr id="14" name="TextBox 14">
              <a:extLst>
                <a:ext uri="{FF2B5EF4-FFF2-40B4-BE49-F238E27FC236}">
                  <a16:creationId xmlns:a16="http://schemas.microsoft.com/office/drawing/2014/main" id="{6516AF1B-D0EA-D563-B087-866B18AE6CCB}"/>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5" name="TextBox 15">
            <a:extLst>
              <a:ext uri="{FF2B5EF4-FFF2-40B4-BE49-F238E27FC236}">
                <a16:creationId xmlns:a16="http://schemas.microsoft.com/office/drawing/2014/main" id="{DB304940-5F91-D3D7-DD97-D8160962544C}"/>
              </a:ext>
            </a:extLst>
          </p:cNvPr>
          <p:cNvSpPr txBox="1"/>
          <p:nvPr/>
        </p:nvSpPr>
        <p:spPr>
          <a:xfrm>
            <a:off x="12202568" y="5827298"/>
            <a:ext cx="3393905" cy="2462213"/>
          </a:xfrm>
          <a:prstGeom prst="rect">
            <a:avLst/>
          </a:prstGeom>
        </p:spPr>
        <p:txBody>
          <a:bodyPr lIns="0" tIns="0" rIns="0" bIns="0" rtlCol="0" anchor="t">
            <a:spAutoFit/>
          </a:bodyPr>
          <a:lstStyle/>
          <a:p>
            <a:pPr marL="0" lvl="0" indent="0" algn="ctr"/>
            <a:r>
              <a:rPr lang="en-US" sz="4000" b="1" u="none" spc="-3" dirty="0">
                <a:solidFill>
                  <a:srgbClr val="2E2E2E"/>
                </a:solidFill>
                <a:latin typeface="+mj-lt"/>
                <a:ea typeface="Codec Pro Bold"/>
                <a:cs typeface="Codec Pro Bold"/>
                <a:sym typeface="Codec Pro Bold"/>
              </a:rPr>
              <a:t>MIỄN DỊCH CHỐNG NẤM VÀ KÍ SINH TRÙNG</a:t>
            </a:r>
          </a:p>
        </p:txBody>
      </p:sp>
      <p:grpSp>
        <p:nvGrpSpPr>
          <p:cNvPr id="16" name="Group 16">
            <a:extLst>
              <a:ext uri="{FF2B5EF4-FFF2-40B4-BE49-F238E27FC236}">
                <a16:creationId xmlns:a16="http://schemas.microsoft.com/office/drawing/2014/main" id="{AD78EDD8-EAA5-5BC8-DA52-4DD5E99D892C}"/>
              </a:ext>
            </a:extLst>
          </p:cNvPr>
          <p:cNvGrpSpPr/>
          <p:nvPr/>
        </p:nvGrpSpPr>
        <p:grpSpPr>
          <a:xfrm>
            <a:off x="3651341" y="3350784"/>
            <a:ext cx="1429173" cy="1429173"/>
            <a:chOff x="0" y="0"/>
            <a:chExt cx="812800" cy="812800"/>
          </a:xfrm>
        </p:grpSpPr>
        <p:sp>
          <p:nvSpPr>
            <p:cNvPr id="17" name="Freeform 17">
              <a:extLst>
                <a:ext uri="{FF2B5EF4-FFF2-40B4-BE49-F238E27FC236}">
                  <a16:creationId xmlns:a16="http://schemas.microsoft.com/office/drawing/2014/main" id="{B8C8ECC0-D2E5-61C8-5D4C-60262AE784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chemeClr val="accent3">
                <a:lumMod val="75000"/>
              </a:schemeClr>
            </a:solidFill>
            <a:ln cap="rnd">
              <a:noFill/>
              <a:prstDash val="solid"/>
              <a:round/>
            </a:ln>
          </p:spPr>
        </p:sp>
        <p:sp>
          <p:nvSpPr>
            <p:cNvPr id="18" name="TextBox 18">
              <a:extLst>
                <a:ext uri="{FF2B5EF4-FFF2-40B4-BE49-F238E27FC236}">
                  <a16:creationId xmlns:a16="http://schemas.microsoft.com/office/drawing/2014/main" id="{BC923357-99AF-F3B2-4A2C-074FAD9E411F}"/>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9" name="TextBox 19">
            <a:extLst>
              <a:ext uri="{FF2B5EF4-FFF2-40B4-BE49-F238E27FC236}">
                <a16:creationId xmlns:a16="http://schemas.microsoft.com/office/drawing/2014/main" id="{017CA74D-80C5-DEAD-8976-CB5BB92F40D0}"/>
              </a:ext>
            </a:extLst>
          </p:cNvPr>
          <p:cNvSpPr txBox="1"/>
          <p:nvPr/>
        </p:nvSpPr>
        <p:spPr>
          <a:xfrm>
            <a:off x="3713929" y="3574993"/>
            <a:ext cx="1349100" cy="933450"/>
          </a:xfrm>
          <a:prstGeom prst="rect">
            <a:avLst/>
          </a:prstGeom>
        </p:spPr>
        <p:txBody>
          <a:bodyPr lIns="0" tIns="0" rIns="0" bIns="0" rtlCol="0" anchor="t">
            <a:spAutoFit/>
          </a:bodyPr>
          <a:lstStyle/>
          <a:p>
            <a:pPr algn="ctr">
              <a:lnSpc>
                <a:spcPts val="6600"/>
              </a:lnSpc>
            </a:pPr>
            <a:r>
              <a:rPr lang="en-US" sz="5500" b="1" dirty="0">
                <a:solidFill>
                  <a:srgbClr val="2E2E2E"/>
                </a:solidFill>
                <a:latin typeface="Codec Pro Bold"/>
                <a:ea typeface="Codec Pro Bold"/>
                <a:cs typeface="Codec Pro Bold"/>
                <a:sym typeface="Codec Pro Bold"/>
              </a:rPr>
              <a:t>01</a:t>
            </a:r>
          </a:p>
        </p:txBody>
      </p:sp>
      <p:grpSp>
        <p:nvGrpSpPr>
          <p:cNvPr id="20" name="Group 20">
            <a:extLst>
              <a:ext uri="{FF2B5EF4-FFF2-40B4-BE49-F238E27FC236}">
                <a16:creationId xmlns:a16="http://schemas.microsoft.com/office/drawing/2014/main" id="{B671D1EC-6922-E51E-D940-C5C6FCEECD80}"/>
              </a:ext>
            </a:extLst>
          </p:cNvPr>
          <p:cNvGrpSpPr/>
          <p:nvPr/>
        </p:nvGrpSpPr>
        <p:grpSpPr>
          <a:xfrm>
            <a:off x="8429745" y="3384281"/>
            <a:ext cx="1429173" cy="1429173"/>
            <a:chOff x="0" y="0"/>
            <a:chExt cx="812800" cy="812800"/>
          </a:xfrm>
        </p:grpSpPr>
        <p:sp>
          <p:nvSpPr>
            <p:cNvPr id="21" name="Freeform 21">
              <a:extLst>
                <a:ext uri="{FF2B5EF4-FFF2-40B4-BE49-F238E27FC236}">
                  <a16:creationId xmlns:a16="http://schemas.microsoft.com/office/drawing/2014/main" id="{7D5F59D7-46E1-7F16-714A-D7559C465B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chemeClr val="accent3">
                <a:lumMod val="60000"/>
                <a:lumOff val="40000"/>
              </a:schemeClr>
            </a:solidFill>
            <a:ln cap="rnd">
              <a:noFill/>
              <a:prstDash val="solid"/>
              <a:round/>
            </a:ln>
          </p:spPr>
        </p:sp>
        <p:sp>
          <p:nvSpPr>
            <p:cNvPr id="22" name="TextBox 22">
              <a:extLst>
                <a:ext uri="{FF2B5EF4-FFF2-40B4-BE49-F238E27FC236}">
                  <a16:creationId xmlns:a16="http://schemas.microsoft.com/office/drawing/2014/main" id="{A35EB366-D910-2F06-FCC7-383DF67044E1}"/>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23" name="TextBox 23">
            <a:extLst>
              <a:ext uri="{FF2B5EF4-FFF2-40B4-BE49-F238E27FC236}">
                <a16:creationId xmlns:a16="http://schemas.microsoft.com/office/drawing/2014/main" id="{44B1A0FB-82F9-8E55-BD8A-2ED0E7E50C93}"/>
              </a:ext>
            </a:extLst>
          </p:cNvPr>
          <p:cNvSpPr txBox="1"/>
          <p:nvPr/>
        </p:nvSpPr>
        <p:spPr>
          <a:xfrm>
            <a:off x="8469782" y="3574993"/>
            <a:ext cx="1349100" cy="933450"/>
          </a:xfrm>
          <a:prstGeom prst="rect">
            <a:avLst/>
          </a:prstGeom>
        </p:spPr>
        <p:txBody>
          <a:bodyPr lIns="0" tIns="0" rIns="0" bIns="0" rtlCol="0" anchor="t">
            <a:spAutoFit/>
          </a:bodyPr>
          <a:lstStyle/>
          <a:p>
            <a:pPr algn="ctr">
              <a:lnSpc>
                <a:spcPts val="6600"/>
              </a:lnSpc>
            </a:pPr>
            <a:r>
              <a:rPr lang="en-US" sz="5500" b="1" dirty="0">
                <a:solidFill>
                  <a:srgbClr val="2E2E2E"/>
                </a:solidFill>
                <a:latin typeface="Codec Pro Bold"/>
                <a:ea typeface="Codec Pro Bold"/>
                <a:cs typeface="Codec Pro Bold"/>
                <a:sym typeface="Codec Pro Bold"/>
              </a:rPr>
              <a:t>02</a:t>
            </a:r>
          </a:p>
        </p:txBody>
      </p:sp>
      <p:grpSp>
        <p:nvGrpSpPr>
          <p:cNvPr id="24" name="Group 24">
            <a:extLst>
              <a:ext uri="{FF2B5EF4-FFF2-40B4-BE49-F238E27FC236}">
                <a16:creationId xmlns:a16="http://schemas.microsoft.com/office/drawing/2014/main" id="{EB0C12FF-6E58-9637-A9D2-4AE0C505ABEA}"/>
              </a:ext>
            </a:extLst>
          </p:cNvPr>
          <p:cNvGrpSpPr/>
          <p:nvPr/>
        </p:nvGrpSpPr>
        <p:grpSpPr>
          <a:xfrm>
            <a:off x="13184934" y="3384281"/>
            <a:ext cx="1429173" cy="1429173"/>
            <a:chOff x="0" y="0"/>
            <a:chExt cx="812800" cy="812800"/>
          </a:xfrm>
        </p:grpSpPr>
        <p:sp>
          <p:nvSpPr>
            <p:cNvPr id="25" name="Freeform 25">
              <a:extLst>
                <a:ext uri="{FF2B5EF4-FFF2-40B4-BE49-F238E27FC236}">
                  <a16:creationId xmlns:a16="http://schemas.microsoft.com/office/drawing/2014/main" id="{CA8B97C8-5FA1-3B82-18FD-42EBCF57BA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chemeClr val="accent3">
                <a:lumMod val="40000"/>
                <a:lumOff val="60000"/>
              </a:schemeClr>
            </a:solidFill>
            <a:ln cap="rnd">
              <a:noFill/>
              <a:prstDash val="solid"/>
              <a:round/>
            </a:ln>
          </p:spPr>
        </p:sp>
        <p:sp>
          <p:nvSpPr>
            <p:cNvPr id="26" name="TextBox 26">
              <a:extLst>
                <a:ext uri="{FF2B5EF4-FFF2-40B4-BE49-F238E27FC236}">
                  <a16:creationId xmlns:a16="http://schemas.microsoft.com/office/drawing/2014/main" id="{FCF19C4F-5E5C-032D-9CEC-9CD7200925A9}"/>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27" name="TextBox 27">
            <a:extLst>
              <a:ext uri="{FF2B5EF4-FFF2-40B4-BE49-F238E27FC236}">
                <a16:creationId xmlns:a16="http://schemas.microsoft.com/office/drawing/2014/main" id="{4EFC81CD-62EB-4B54-5D4F-DD252542E5D3}"/>
              </a:ext>
            </a:extLst>
          </p:cNvPr>
          <p:cNvSpPr txBox="1"/>
          <p:nvPr/>
        </p:nvSpPr>
        <p:spPr>
          <a:xfrm>
            <a:off x="13224970" y="3574993"/>
            <a:ext cx="1349100" cy="933450"/>
          </a:xfrm>
          <a:prstGeom prst="rect">
            <a:avLst/>
          </a:prstGeom>
        </p:spPr>
        <p:txBody>
          <a:bodyPr lIns="0" tIns="0" rIns="0" bIns="0" rtlCol="0" anchor="t">
            <a:spAutoFit/>
          </a:bodyPr>
          <a:lstStyle/>
          <a:p>
            <a:pPr algn="ctr">
              <a:lnSpc>
                <a:spcPts val="6600"/>
              </a:lnSpc>
            </a:pPr>
            <a:r>
              <a:rPr lang="en-US" sz="5500" b="1">
                <a:solidFill>
                  <a:srgbClr val="2E2E2E"/>
                </a:solidFill>
                <a:latin typeface="Codec Pro Bold"/>
                <a:ea typeface="Codec Pro Bold"/>
                <a:cs typeface="Codec Pro Bold"/>
                <a:sym typeface="Codec Pro Bold"/>
              </a:rPr>
              <a:t>03</a:t>
            </a:r>
          </a:p>
        </p:txBody>
      </p:sp>
    </p:spTree>
    <p:extLst>
      <p:ext uri="{BB962C8B-B14F-4D97-AF65-F5344CB8AC3E}">
        <p14:creationId xmlns:p14="http://schemas.microsoft.com/office/powerpoint/2010/main" val="265723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73AF4-FF13-9BDC-E1E6-E269EBF7EF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E13546-54D7-9AED-0272-7C105397CBF0}"/>
              </a:ext>
            </a:extLst>
          </p:cNvPr>
          <p:cNvSpPr/>
          <p:nvPr/>
        </p:nvSpPr>
        <p:spPr>
          <a:xfrm>
            <a:off x="16054" y="-51119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sp>
        <p:nvSpPr>
          <p:cNvPr id="3" name="TextBox 3">
            <a:extLst>
              <a:ext uri="{FF2B5EF4-FFF2-40B4-BE49-F238E27FC236}">
                <a16:creationId xmlns:a16="http://schemas.microsoft.com/office/drawing/2014/main" id="{8622E20D-6547-CCCF-BA9F-9B9F2FBC1176}"/>
              </a:ext>
            </a:extLst>
          </p:cNvPr>
          <p:cNvSpPr txBox="1"/>
          <p:nvPr/>
        </p:nvSpPr>
        <p:spPr>
          <a:xfrm>
            <a:off x="4085664" y="1000125"/>
            <a:ext cx="10117336" cy="833562"/>
          </a:xfrm>
          <a:prstGeom prst="rect">
            <a:avLst/>
          </a:prstGeom>
        </p:spPr>
        <p:txBody>
          <a:bodyPr lIns="0" tIns="0" rIns="0" bIns="0" rtlCol="0" anchor="t">
            <a:spAutoFit/>
          </a:bodyPr>
          <a:lstStyle/>
          <a:p>
            <a:pPr algn="ctr">
              <a:lnSpc>
                <a:spcPts val="6540"/>
              </a:lnSpc>
            </a:pPr>
            <a:r>
              <a:rPr lang="en-US" sz="6000" b="1" spc="-108" dirty="0">
                <a:solidFill>
                  <a:srgbClr val="3B3A3A"/>
                </a:solidFill>
                <a:latin typeface="Calibri" panose="020F0502020204030204" pitchFamily="34" charset="0"/>
                <a:ea typeface="Codec Pro Bold"/>
                <a:cs typeface="Calibri" panose="020F0502020204030204" pitchFamily="34" charset="0"/>
                <a:sym typeface="Codec Pro Bold"/>
              </a:rPr>
              <a:t>MIỄN DỊCH CHỐNG VI KHUẨN</a:t>
            </a:r>
            <a:endParaRPr lang="en-US" sz="6000" b="1" spc="-108" dirty="0">
              <a:solidFill>
                <a:srgbClr val="3B3A3A"/>
              </a:solidFill>
              <a:latin typeface="Codec Pro Bold"/>
              <a:ea typeface="Codec Pro Bold"/>
              <a:cs typeface="Codec Pro Bold"/>
              <a:sym typeface="Codec Pro Bold"/>
            </a:endParaRPr>
          </a:p>
        </p:txBody>
      </p:sp>
      <p:grpSp>
        <p:nvGrpSpPr>
          <p:cNvPr id="8" name="Group 8">
            <a:extLst>
              <a:ext uri="{FF2B5EF4-FFF2-40B4-BE49-F238E27FC236}">
                <a16:creationId xmlns:a16="http://schemas.microsoft.com/office/drawing/2014/main" id="{D1F333D5-D663-21B4-9697-3136666EE53D}"/>
              </a:ext>
            </a:extLst>
          </p:cNvPr>
          <p:cNvGrpSpPr/>
          <p:nvPr/>
        </p:nvGrpSpPr>
        <p:grpSpPr>
          <a:xfrm>
            <a:off x="1992969" y="3568898"/>
            <a:ext cx="5458383" cy="1269802"/>
            <a:chOff x="0" y="0"/>
            <a:chExt cx="1333921" cy="1080053"/>
          </a:xfrm>
        </p:grpSpPr>
        <p:sp>
          <p:nvSpPr>
            <p:cNvPr id="9" name="Freeform 9">
              <a:extLst>
                <a:ext uri="{FF2B5EF4-FFF2-40B4-BE49-F238E27FC236}">
                  <a16:creationId xmlns:a16="http://schemas.microsoft.com/office/drawing/2014/main" id="{FD87CE69-782C-1290-278C-E70D507F3ED1}"/>
                </a:ext>
              </a:extLst>
            </p:cNvPr>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75000"/>
              </a:schemeClr>
            </a:solidFill>
            <a:ln cap="rnd">
              <a:noFill/>
              <a:prstDash val="solid"/>
              <a:round/>
            </a:ln>
          </p:spPr>
        </p:sp>
        <p:sp>
          <p:nvSpPr>
            <p:cNvPr id="10" name="TextBox 10">
              <a:extLst>
                <a:ext uri="{FF2B5EF4-FFF2-40B4-BE49-F238E27FC236}">
                  <a16:creationId xmlns:a16="http://schemas.microsoft.com/office/drawing/2014/main" id="{50C067AB-6381-52DA-0296-D6940A222BEE}"/>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11" name="TextBox 11">
            <a:extLst>
              <a:ext uri="{FF2B5EF4-FFF2-40B4-BE49-F238E27FC236}">
                <a16:creationId xmlns:a16="http://schemas.microsoft.com/office/drawing/2014/main" id="{7D28CB71-5AA1-18DF-5517-1F3AA60E0BF0}"/>
              </a:ext>
            </a:extLst>
          </p:cNvPr>
          <p:cNvSpPr txBox="1"/>
          <p:nvPr/>
        </p:nvSpPr>
        <p:spPr>
          <a:xfrm>
            <a:off x="1877978" y="4054888"/>
            <a:ext cx="5766126" cy="387286"/>
          </a:xfrm>
          <a:prstGeom prst="rect">
            <a:avLst/>
          </a:prstGeom>
        </p:spPr>
        <p:txBody>
          <a:bodyPr wrap="square" lIns="0" tIns="0" rIns="0" bIns="0" rtlCol="0" anchor="t">
            <a:spAutoFit/>
          </a:bodyPr>
          <a:lstStyle/>
          <a:p>
            <a:pPr marL="0" lvl="0" indent="0" algn="ctr">
              <a:lnSpc>
                <a:spcPts val="2905"/>
              </a:lnSpc>
              <a:spcBef>
                <a:spcPts val="600"/>
              </a:spcBef>
            </a:pPr>
            <a:r>
              <a:rPr lang="en-US" sz="3200" b="1" u="none" spc="-3" dirty="0">
                <a:solidFill>
                  <a:srgbClr val="2E2E2E"/>
                </a:solidFill>
                <a:latin typeface="Calibri (body)"/>
                <a:ea typeface="Codec Pro Bold"/>
                <a:cs typeface="Codec Pro Bold"/>
                <a:sym typeface="Codec Pro Bold"/>
              </a:rPr>
              <a:t>VI KHUẨN NGOẠI BÀO</a:t>
            </a:r>
          </a:p>
        </p:txBody>
      </p:sp>
      <p:grpSp>
        <p:nvGrpSpPr>
          <p:cNvPr id="21" name="Group 20">
            <a:extLst>
              <a:ext uri="{FF2B5EF4-FFF2-40B4-BE49-F238E27FC236}">
                <a16:creationId xmlns:a16="http://schemas.microsoft.com/office/drawing/2014/main" id="{D6F6891E-3494-07DD-2564-D1009DDFB819}"/>
              </a:ext>
            </a:extLst>
          </p:cNvPr>
          <p:cNvGrpSpPr/>
          <p:nvPr/>
        </p:nvGrpSpPr>
        <p:grpSpPr>
          <a:xfrm>
            <a:off x="9771023" y="6386300"/>
            <a:ext cx="8188678" cy="1559886"/>
            <a:chOff x="9813186" y="6292012"/>
            <a:chExt cx="8188678" cy="1559886"/>
          </a:xfrm>
        </p:grpSpPr>
        <p:grpSp>
          <p:nvGrpSpPr>
            <p:cNvPr id="31" name="Group 4">
              <a:extLst>
                <a:ext uri="{FF2B5EF4-FFF2-40B4-BE49-F238E27FC236}">
                  <a16:creationId xmlns:a16="http://schemas.microsoft.com/office/drawing/2014/main" id="{E9CA8CE8-F245-D1F6-C60F-C0EB57E148A6}"/>
                </a:ext>
              </a:extLst>
            </p:cNvPr>
            <p:cNvGrpSpPr/>
            <p:nvPr/>
          </p:nvGrpSpPr>
          <p:grpSpPr>
            <a:xfrm>
              <a:off x="9813186" y="6292012"/>
              <a:ext cx="3792576" cy="1558056"/>
              <a:chOff x="-84502" y="-141831"/>
              <a:chExt cx="1490960" cy="1221884"/>
            </a:xfrm>
          </p:grpSpPr>
          <p:sp>
            <p:nvSpPr>
              <p:cNvPr id="32" name="Freeform 5">
                <a:extLst>
                  <a:ext uri="{FF2B5EF4-FFF2-40B4-BE49-F238E27FC236}">
                    <a16:creationId xmlns:a16="http://schemas.microsoft.com/office/drawing/2014/main" id="{A87E2050-8B94-0141-ED1D-E243B45B5EAA}"/>
                  </a:ext>
                </a:extLst>
              </p:cNvPr>
              <p:cNvSpPr/>
              <p:nvPr/>
            </p:nvSpPr>
            <p:spPr>
              <a:xfrm>
                <a:off x="-84502" y="-141831"/>
                <a:ext cx="1490960" cy="1221884"/>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60000"/>
                  <a:lumOff val="40000"/>
                </a:schemeClr>
              </a:solidFill>
              <a:ln cap="rnd">
                <a:noFill/>
                <a:prstDash val="solid"/>
                <a:round/>
              </a:ln>
            </p:spPr>
            <p:txBody>
              <a:bodyPr/>
              <a:lstStyle/>
              <a:p>
                <a:endParaRPr lang="vi-VN" dirty="0"/>
              </a:p>
            </p:txBody>
          </p:sp>
          <p:sp>
            <p:nvSpPr>
              <p:cNvPr id="33" name="TextBox 6">
                <a:extLst>
                  <a:ext uri="{FF2B5EF4-FFF2-40B4-BE49-F238E27FC236}">
                    <a16:creationId xmlns:a16="http://schemas.microsoft.com/office/drawing/2014/main" id="{85DCA55F-17AB-7D55-068B-C39BE0C9E330}"/>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34" name="Group 4">
              <a:extLst>
                <a:ext uri="{FF2B5EF4-FFF2-40B4-BE49-F238E27FC236}">
                  <a16:creationId xmlns:a16="http://schemas.microsoft.com/office/drawing/2014/main" id="{0ECF7805-FC54-A5D8-238D-112ADD7EC391}"/>
                </a:ext>
              </a:extLst>
            </p:cNvPr>
            <p:cNvGrpSpPr/>
            <p:nvPr/>
          </p:nvGrpSpPr>
          <p:grpSpPr>
            <a:xfrm>
              <a:off x="14109322" y="6293842"/>
              <a:ext cx="3892542" cy="1558056"/>
              <a:chOff x="-79105" y="-141831"/>
              <a:chExt cx="1530259" cy="1221884"/>
            </a:xfrm>
          </p:grpSpPr>
          <p:sp>
            <p:nvSpPr>
              <p:cNvPr id="35" name="Freeform 5">
                <a:extLst>
                  <a:ext uri="{FF2B5EF4-FFF2-40B4-BE49-F238E27FC236}">
                    <a16:creationId xmlns:a16="http://schemas.microsoft.com/office/drawing/2014/main" id="{F0ED77E3-A9E7-DA5C-3FEE-2AE36F0E4CCA}"/>
                  </a:ext>
                </a:extLst>
              </p:cNvPr>
              <p:cNvSpPr/>
              <p:nvPr/>
            </p:nvSpPr>
            <p:spPr>
              <a:xfrm>
                <a:off x="-79105" y="-141831"/>
                <a:ext cx="1530259" cy="1221884"/>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60000"/>
                  <a:lumOff val="40000"/>
                </a:schemeClr>
              </a:solidFill>
              <a:ln cap="rnd">
                <a:noFill/>
                <a:prstDash val="solid"/>
                <a:round/>
              </a:ln>
            </p:spPr>
            <p:txBody>
              <a:bodyPr/>
              <a:lstStyle/>
              <a:p>
                <a:endParaRPr lang="vi-VN" dirty="0"/>
              </a:p>
            </p:txBody>
          </p:sp>
          <p:sp>
            <p:nvSpPr>
              <p:cNvPr id="36" name="TextBox 6">
                <a:extLst>
                  <a:ext uri="{FF2B5EF4-FFF2-40B4-BE49-F238E27FC236}">
                    <a16:creationId xmlns:a16="http://schemas.microsoft.com/office/drawing/2014/main" id="{54C5D501-3628-C5AC-2AB4-02FDB3D295FC}"/>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grpSp>
      <p:sp>
        <p:nvSpPr>
          <p:cNvPr id="37" name="TextBox 11">
            <a:extLst>
              <a:ext uri="{FF2B5EF4-FFF2-40B4-BE49-F238E27FC236}">
                <a16:creationId xmlns:a16="http://schemas.microsoft.com/office/drawing/2014/main" id="{4767B880-0567-CE82-582D-99D5C62C30D8}"/>
              </a:ext>
            </a:extLst>
          </p:cNvPr>
          <p:cNvSpPr txBox="1"/>
          <p:nvPr/>
        </p:nvSpPr>
        <p:spPr>
          <a:xfrm>
            <a:off x="9736629" y="6975517"/>
            <a:ext cx="3927641" cy="387286"/>
          </a:xfrm>
          <a:prstGeom prst="rect">
            <a:avLst/>
          </a:prstGeom>
        </p:spPr>
        <p:txBody>
          <a:bodyPr wrap="square" lIns="0" tIns="0" rIns="0" bIns="0" rtlCol="0" anchor="t">
            <a:spAutoFit/>
          </a:bodyPr>
          <a:lstStyle/>
          <a:p>
            <a:pPr marL="0" lvl="0" indent="0" algn="ctr">
              <a:lnSpc>
                <a:spcPts val="2905"/>
              </a:lnSpc>
            </a:pPr>
            <a:r>
              <a:rPr lang="en-US" sz="3200" b="1" u="none" spc="-3" dirty="0" err="1">
                <a:solidFill>
                  <a:srgbClr val="2E2E2E"/>
                </a:solidFill>
                <a:latin typeface="Calibri (body)"/>
                <a:ea typeface="Codec Pro Bold"/>
                <a:cs typeface="Codec Pro Bold"/>
                <a:sym typeface="Codec Pro Bold"/>
              </a:rPr>
              <a:t>Miễ</a:t>
            </a:r>
            <a:r>
              <a:rPr lang="en-US" sz="3200" b="1" spc="-3" dirty="0" err="1">
                <a:solidFill>
                  <a:srgbClr val="2E2E2E"/>
                </a:solidFill>
                <a:latin typeface="Calibri (body)"/>
                <a:ea typeface="Codec Pro Bold"/>
                <a:cs typeface="Codec Pro Bold"/>
                <a:sym typeface="Codec Pro Bold"/>
              </a:rPr>
              <a:t>n</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dịch</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bẩm</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sinh</a:t>
            </a:r>
            <a:endParaRPr lang="en-US" sz="3200" b="1" u="none" spc="-3" dirty="0">
              <a:solidFill>
                <a:srgbClr val="2E2E2E"/>
              </a:solidFill>
              <a:latin typeface="Calibri (body)"/>
              <a:ea typeface="Codec Pro Bold"/>
              <a:cs typeface="Codec Pro Bold"/>
              <a:sym typeface="Codec Pro Bold"/>
            </a:endParaRPr>
          </a:p>
        </p:txBody>
      </p:sp>
      <p:sp>
        <p:nvSpPr>
          <p:cNvPr id="38" name="TextBox 11">
            <a:extLst>
              <a:ext uri="{FF2B5EF4-FFF2-40B4-BE49-F238E27FC236}">
                <a16:creationId xmlns:a16="http://schemas.microsoft.com/office/drawing/2014/main" id="{DC1B4463-EE5E-9C1D-DD9C-B452F7A62D4A}"/>
              </a:ext>
            </a:extLst>
          </p:cNvPr>
          <p:cNvSpPr txBox="1"/>
          <p:nvPr/>
        </p:nvSpPr>
        <p:spPr>
          <a:xfrm>
            <a:off x="14074223" y="6745547"/>
            <a:ext cx="3927641" cy="759182"/>
          </a:xfrm>
          <a:prstGeom prst="rect">
            <a:avLst/>
          </a:prstGeom>
        </p:spPr>
        <p:txBody>
          <a:bodyPr wrap="square" lIns="0" tIns="0" rIns="0" bIns="0" rtlCol="0" anchor="t">
            <a:spAutoFit/>
          </a:bodyPr>
          <a:lstStyle/>
          <a:p>
            <a:pPr marL="0" lvl="0" indent="0" algn="ctr">
              <a:lnSpc>
                <a:spcPts val="2905"/>
              </a:lnSpc>
            </a:pPr>
            <a:r>
              <a:rPr lang="en-US" sz="3200" b="1" u="none" spc="-3" dirty="0" err="1">
                <a:solidFill>
                  <a:srgbClr val="2E2E2E"/>
                </a:solidFill>
                <a:latin typeface="Calibri (body)"/>
                <a:ea typeface="Codec Pro Bold"/>
                <a:cs typeface="Codec Pro Bold"/>
                <a:sym typeface="Codec Pro Bold"/>
              </a:rPr>
              <a:t>Miễn</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dịch</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thích</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ứng</a:t>
            </a:r>
            <a:r>
              <a:rPr lang="en-US" sz="3200" b="1" u="none" spc="-3" dirty="0">
                <a:solidFill>
                  <a:srgbClr val="2E2E2E"/>
                </a:solidFill>
                <a:latin typeface="Calibri (body)"/>
                <a:ea typeface="Codec Pro Bold"/>
                <a:cs typeface="Codec Pro Bold"/>
                <a:sym typeface="Codec Pro Bold"/>
              </a:rPr>
              <a:t> (Qua </a:t>
            </a:r>
            <a:r>
              <a:rPr lang="en-US" sz="3200" b="1" u="none" spc="-3" dirty="0" err="1">
                <a:solidFill>
                  <a:srgbClr val="2E2E2E"/>
                </a:solidFill>
                <a:latin typeface="Calibri (body)"/>
                <a:ea typeface="Codec Pro Bold"/>
                <a:cs typeface="Codec Pro Bold"/>
                <a:sym typeface="Codec Pro Bold"/>
              </a:rPr>
              <a:t>trung</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gian</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tế</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bào</a:t>
            </a:r>
            <a:r>
              <a:rPr lang="en-US" sz="3200" b="1" u="none" spc="-3" dirty="0">
                <a:solidFill>
                  <a:srgbClr val="2E2E2E"/>
                </a:solidFill>
                <a:latin typeface="Calibri (body)"/>
                <a:ea typeface="Codec Pro Bold"/>
                <a:cs typeface="Codec Pro Bold"/>
                <a:sym typeface="Codec Pro Bold"/>
              </a:rPr>
              <a:t>)</a:t>
            </a:r>
            <a:r>
              <a:rPr lang="vi-VN" sz="3200" b="1" u="none" spc="-3" dirty="0">
                <a:solidFill>
                  <a:srgbClr val="2E2E2E"/>
                </a:solidFill>
                <a:latin typeface="Calibri (body)"/>
                <a:ea typeface="Codec Pro Bold"/>
                <a:cs typeface="Codec Pro Bold"/>
                <a:sym typeface="Codec Pro Bold"/>
              </a:rPr>
              <a:t>  </a:t>
            </a:r>
            <a:endParaRPr lang="en-US" sz="3200" b="1" u="none" spc="-3" dirty="0">
              <a:solidFill>
                <a:srgbClr val="2E2E2E"/>
              </a:solidFill>
              <a:latin typeface="Calibri (body)"/>
              <a:ea typeface="Codec Pro Bold"/>
              <a:cs typeface="Codec Pro Bold"/>
              <a:sym typeface="Codec Pro Bold"/>
            </a:endParaRPr>
          </a:p>
        </p:txBody>
      </p:sp>
      <p:cxnSp>
        <p:nvCxnSpPr>
          <p:cNvPr id="40" name="Straight Arrow Connector 39">
            <a:extLst>
              <a:ext uri="{FF2B5EF4-FFF2-40B4-BE49-F238E27FC236}">
                <a16:creationId xmlns:a16="http://schemas.microsoft.com/office/drawing/2014/main" id="{4267EEDC-06C8-8CA2-9395-C2DFD40A8D56}"/>
              </a:ext>
            </a:extLst>
          </p:cNvPr>
          <p:cNvCxnSpPr>
            <a:cxnSpLocks/>
          </p:cNvCxnSpPr>
          <p:nvPr/>
        </p:nvCxnSpPr>
        <p:spPr>
          <a:xfrm>
            <a:off x="9372600" y="1940807"/>
            <a:ext cx="4191000" cy="1492248"/>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7A9F75A-629B-8800-B812-C28FFB3C90C7}"/>
              </a:ext>
            </a:extLst>
          </p:cNvPr>
          <p:cNvCxnSpPr/>
          <p:nvPr/>
        </p:nvCxnSpPr>
        <p:spPr>
          <a:xfrm flipH="1">
            <a:off x="4953000" y="1940807"/>
            <a:ext cx="4419600" cy="1447800"/>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7" name="Freeform 6">
            <a:extLst>
              <a:ext uri="{FF2B5EF4-FFF2-40B4-BE49-F238E27FC236}">
                <a16:creationId xmlns:a16="http://schemas.microsoft.com/office/drawing/2014/main" id="{EAD848BC-CA85-7352-98EE-A0597185A634}"/>
              </a:ext>
            </a:extLst>
          </p:cNvPr>
          <p:cNvSpPr/>
          <p:nvPr/>
        </p:nvSpPr>
        <p:spPr>
          <a:xfrm>
            <a:off x="3691242" y="8548970"/>
            <a:ext cx="2450394" cy="2454652"/>
          </a:xfrm>
          <a:custGeom>
            <a:avLst/>
            <a:gdLst/>
            <a:ahLst/>
            <a:cxnLst/>
            <a:rect l="l" t="t" r="r" b="b"/>
            <a:pathLst>
              <a:path w="2450394" h="2454652">
                <a:moveTo>
                  <a:pt x="0" y="0"/>
                </a:moveTo>
                <a:lnTo>
                  <a:pt x="2450394" y="0"/>
                </a:lnTo>
                <a:lnTo>
                  <a:pt x="2450394" y="2454652"/>
                </a:lnTo>
                <a:lnTo>
                  <a:pt x="0" y="2454652"/>
                </a:lnTo>
                <a:lnTo>
                  <a:pt x="0" y="0"/>
                </a:lnTo>
                <a:close/>
              </a:path>
            </a:pathLst>
          </a:custGeom>
          <a:blipFill>
            <a:blip r:embed="rId4"/>
            <a:stretch>
              <a:fillRect/>
            </a:stretch>
          </a:blipFill>
        </p:spPr>
      </p:sp>
      <p:sp>
        <p:nvSpPr>
          <p:cNvPr id="48" name="Freeform 18">
            <a:extLst>
              <a:ext uri="{FF2B5EF4-FFF2-40B4-BE49-F238E27FC236}">
                <a16:creationId xmlns:a16="http://schemas.microsoft.com/office/drawing/2014/main" id="{325FA140-8393-CF83-2294-EFFF2463A38D}"/>
              </a:ext>
            </a:extLst>
          </p:cNvPr>
          <p:cNvSpPr/>
          <p:nvPr/>
        </p:nvSpPr>
        <p:spPr>
          <a:xfrm>
            <a:off x="-301908" y="-323834"/>
            <a:ext cx="2547173" cy="2550361"/>
          </a:xfrm>
          <a:custGeom>
            <a:avLst/>
            <a:gdLst/>
            <a:ahLst/>
            <a:cxnLst/>
            <a:rect l="l" t="t" r="r" b="b"/>
            <a:pathLst>
              <a:path w="2547173" h="2550361">
                <a:moveTo>
                  <a:pt x="0" y="0"/>
                </a:moveTo>
                <a:lnTo>
                  <a:pt x="2547173" y="0"/>
                </a:lnTo>
                <a:lnTo>
                  <a:pt x="2547173" y="2550361"/>
                </a:lnTo>
                <a:lnTo>
                  <a:pt x="0" y="2550361"/>
                </a:lnTo>
                <a:lnTo>
                  <a:pt x="0" y="0"/>
                </a:lnTo>
                <a:close/>
              </a:path>
            </a:pathLst>
          </a:custGeom>
          <a:blipFill>
            <a:blip r:embed="rId5"/>
            <a:stretch>
              <a:fillRect/>
            </a:stretch>
          </a:blipFill>
        </p:spPr>
      </p:sp>
      <p:sp>
        <p:nvSpPr>
          <p:cNvPr id="49" name="Freeform 11">
            <a:extLst>
              <a:ext uri="{FF2B5EF4-FFF2-40B4-BE49-F238E27FC236}">
                <a16:creationId xmlns:a16="http://schemas.microsoft.com/office/drawing/2014/main" id="{779D8BFF-CE3E-A99F-0F77-BEA5A9AECCFB}"/>
              </a:ext>
            </a:extLst>
          </p:cNvPr>
          <p:cNvSpPr/>
          <p:nvPr/>
        </p:nvSpPr>
        <p:spPr>
          <a:xfrm rot="2369925">
            <a:off x="12734092" y="7887528"/>
            <a:ext cx="2992041" cy="3057002"/>
          </a:xfrm>
          <a:custGeom>
            <a:avLst/>
            <a:gdLst/>
            <a:ahLst/>
            <a:cxnLst/>
            <a:rect l="l" t="t" r="r" b="b"/>
            <a:pathLst>
              <a:path w="2992041" h="3057002">
                <a:moveTo>
                  <a:pt x="0" y="0"/>
                </a:moveTo>
                <a:lnTo>
                  <a:pt x="2992041" y="0"/>
                </a:lnTo>
                <a:lnTo>
                  <a:pt x="2992041" y="3057001"/>
                </a:lnTo>
                <a:lnTo>
                  <a:pt x="0" y="3057001"/>
                </a:lnTo>
                <a:lnTo>
                  <a:pt x="0" y="0"/>
                </a:lnTo>
                <a:close/>
              </a:path>
            </a:pathLst>
          </a:custGeom>
          <a:blipFill>
            <a:blip r:embed="rId6"/>
            <a:stretch>
              <a:fillRect/>
            </a:stretch>
          </a:blipFill>
        </p:spPr>
      </p:sp>
      <p:sp>
        <p:nvSpPr>
          <p:cNvPr id="50" name="Freeform 22">
            <a:extLst>
              <a:ext uri="{FF2B5EF4-FFF2-40B4-BE49-F238E27FC236}">
                <a16:creationId xmlns:a16="http://schemas.microsoft.com/office/drawing/2014/main" id="{90302129-1853-2457-DE09-DB5D7108CBA3}"/>
              </a:ext>
            </a:extLst>
          </p:cNvPr>
          <p:cNvSpPr/>
          <p:nvPr/>
        </p:nvSpPr>
        <p:spPr>
          <a:xfrm rot="4799014">
            <a:off x="14817228" y="-1152201"/>
            <a:ext cx="4502307" cy="4702149"/>
          </a:xfrm>
          <a:custGeom>
            <a:avLst/>
            <a:gdLst/>
            <a:ahLst/>
            <a:cxnLst/>
            <a:rect l="l" t="t" r="r" b="b"/>
            <a:pathLst>
              <a:path w="4502307" h="4702149">
                <a:moveTo>
                  <a:pt x="0" y="0"/>
                </a:moveTo>
                <a:lnTo>
                  <a:pt x="4502307" y="0"/>
                </a:lnTo>
                <a:lnTo>
                  <a:pt x="4502307" y="4702148"/>
                </a:lnTo>
                <a:lnTo>
                  <a:pt x="0" y="4702148"/>
                </a:lnTo>
                <a:lnTo>
                  <a:pt x="0" y="0"/>
                </a:lnTo>
                <a:close/>
              </a:path>
            </a:pathLst>
          </a:custGeom>
          <a:blipFill>
            <a:blip r:embed="rId7"/>
            <a:stretch>
              <a:fillRect/>
            </a:stretch>
          </a:blipFill>
        </p:spPr>
      </p:sp>
      <p:grpSp>
        <p:nvGrpSpPr>
          <p:cNvPr id="18" name="Group 17">
            <a:extLst>
              <a:ext uri="{FF2B5EF4-FFF2-40B4-BE49-F238E27FC236}">
                <a16:creationId xmlns:a16="http://schemas.microsoft.com/office/drawing/2014/main" id="{DD947527-C791-22EB-A089-33EB59F4EF43}"/>
              </a:ext>
            </a:extLst>
          </p:cNvPr>
          <p:cNvGrpSpPr/>
          <p:nvPr/>
        </p:nvGrpSpPr>
        <p:grpSpPr>
          <a:xfrm>
            <a:off x="11882003" y="4887449"/>
            <a:ext cx="4125565" cy="1416842"/>
            <a:chOff x="11722687" y="5084146"/>
            <a:chExt cx="4125565" cy="1416842"/>
          </a:xfrm>
        </p:grpSpPr>
        <p:cxnSp>
          <p:nvCxnSpPr>
            <p:cNvPr id="19" name="Straight Arrow Connector 18">
              <a:extLst>
                <a:ext uri="{FF2B5EF4-FFF2-40B4-BE49-F238E27FC236}">
                  <a16:creationId xmlns:a16="http://schemas.microsoft.com/office/drawing/2014/main" id="{E61C8344-70BC-52CD-6CCD-CCA25A495961}"/>
                </a:ext>
              </a:extLst>
            </p:cNvPr>
            <p:cNvCxnSpPr>
              <a:cxnSpLocks/>
            </p:cNvCxnSpPr>
            <p:nvPr/>
          </p:nvCxnSpPr>
          <p:spPr>
            <a:xfrm>
              <a:off x="13563600" y="5084146"/>
              <a:ext cx="2284652" cy="141587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F78C04B-9783-83D7-EB3D-05582EE8F84E}"/>
                </a:ext>
              </a:extLst>
            </p:cNvPr>
            <p:cNvCxnSpPr>
              <a:cxnSpLocks/>
            </p:cNvCxnSpPr>
            <p:nvPr/>
          </p:nvCxnSpPr>
          <p:spPr>
            <a:xfrm flipH="1">
              <a:off x="11722687" y="5094682"/>
              <a:ext cx="1840913" cy="1406306"/>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3" name="Group 4">
            <a:extLst>
              <a:ext uri="{FF2B5EF4-FFF2-40B4-BE49-F238E27FC236}">
                <a16:creationId xmlns:a16="http://schemas.microsoft.com/office/drawing/2014/main" id="{C87700F7-AA8A-3756-98D5-8B2908EA3F6D}"/>
              </a:ext>
            </a:extLst>
          </p:cNvPr>
          <p:cNvGrpSpPr/>
          <p:nvPr/>
        </p:nvGrpSpPr>
        <p:grpSpPr>
          <a:xfrm>
            <a:off x="1198567" y="6343650"/>
            <a:ext cx="3608063" cy="1513197"/>
            <a:chOff x="0" y="-106651"/>
            <a:chExt cx="1418423" cy="1186704"/>
          </a:xfrm>
        </p:grpSpPr>
        <p:sp>
          <p:nvSpPr>
            <p:cNvPr id="27" name="Freeform 5">
              <a:extLst>
                <a:ext uri="{FF2B5EF4-FFF2-40B4-BE49-F238E27FC236}">
                  <a16:creationId xmlns:a16="http://schemas.microsoft.com/office/drawing/2014/main" id="{CCEEA09D-861E-50C1-BDC9-C6C390CF8922}"/>
                </a:ext>
              </a:extLst>
            </p:cNvPr>
            <p:cNvSpPr/>
            <p:nvPr/>
          </p:nvSpPr>
          <p:spPr>
            <a:xfrm>
              <a:off x="0" y="-106651"/>
              <a:ext cx="1418423" cy="1186704"/>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60000"/>
                <a:lumOff val="40000"/>
              </a:schemeClr>
            </a:solidFill>
            <a:ln cap="rnd">
              <a:noFill/>
              <a:prstDash val="solid"/>
              <a:round/>
            </a:ln>
          </p:spPr>
        </p:sp>
        <p:sp>
          <p:nvSpPr>
            <p:cNvPr id="28" name="TextBox 6">
              <a:extLst>
                <a:ext uri="{FF2B5EF4-FFF2-40B4-BE49-F238E27FC236}">
                  <a16:creationId xmlns:a16="http://schemas.microsoft.com/office/drawing/2014/main" id="{C0052A45-F135-3C28-744D-8C91A750547B}"/>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24" name="Group 4">
            <a:extLst>
              <a:ext uri="{FF2B5EF4-FFF2-40B4-BE49-F238E27FC236}">
                <a16:creationId xmlns:a16="http://schemas.microsoft.com/office/drawing/2014/main" id="{052CCDEA-AA74-2EF9-D3F0-49A3053AD3B8}"/>
              </a:ext>
            </a:extLst>
          </p:cNvPr>
          <p:cNvGrpSpPr/>
          <p:nvPr/>
        </p:nvGrpSpPr>
        <p:grpSpPr>
          <a:xfrm>
            <a:off x="5279754" y="6375764"/>
            <a:ext cx="3594335" cy="1482913"/>
            <a:chOff x="-79105" y="-82901"/>
            <a:chExt cx="1413026" cy="1162954"/>
          </a:xfrm>
        </p:grpSpPr>
        <p:sp>
          <p:nvSpPr>
            <p:cNvPr id="25" name="Freeform 5">
              <a:extLst>
                <a:ext uri="{FF2B5EF4-FFF2-40B4-BE49-F238E27FC236}">
                  <a16:creationId xmlns:a16="http://schemas.microsoft.com/office/drawing/2014/main" id="{54992F14-1F42-F390-DB5E-64F7C94C86B7}"/>
                </a:ext>
              </a:extLst>
            </p:cNvPr>
            <p:cNvSpPr/>
            <p:nvPr/>
          </p:nvSpPr>
          <p:spPr>
            <a:xfrm>
              <a:off x="-79105" y="-82901"/>
              <a:ext cx="1413026" cy="1162954"/>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60000"/>
                <a:lumOff val="40000"/>
              </a:schemeClr>
            </a:solidFill>
            <a:ln cap="rnd">
              <a:noFill/>
              <a:prstDash val="solid"/>
              <a:round/>
            </a:ln>
          </p:spPr>
          <p:txBody>
            <a:bodyPr/>
            <a:lstStyle/>
            <a:p>
              <a:endParaRPr lang="vi-VN" dirty="0"/>
            </a:p>
          </p:txBody>
        </p:sp>
        <p:sp>
          <p:nvSpPr>
            <p:cNvPr id="26" name="TextBox 6">
              <a:extLst>
                <a:ext uri="{FF2B5EF4-FFF2-40B4-BE49-F238E27FC236}">
                  <a16:creationId xmlns:a16="http://schemas.microsoft.com/office/drawing/2014/main" id="{53A3C6E5-1EB1-585D-6FA4-1582B8ED48CF}"/>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29" name="Group 8">
            <a:extLst>
              <a:ext uri="{FF2B5EF4-FFF2-40B4-BE49-F238E27FC236}">
                <a16:creationId xmlns:a16="http://schemas.microsoft.com/office/drawing/2014/main" id="{AC4F9660-140F-61CB-5EEE-E084C8F6CC07}"/>
              </a:ext>
            </a:extLst>
          </p:cNvPr>
          <p:cNvGrpSpPr/>
          <p:nvPr/>
        </p:nvGrpSpPr>
        <p:grpSpPr>
          <a:xfrm>
            <a:off x="10986808" y="3558107"/>
            <a:ext cx="5458383" cy="1269802"/>
            <a:chOff x="0" y="0"/>
            <a:chExt cx="1333921" cy="1080053"/>
          </a:xfrm>
        </p:grpSpPr>
        <p:sp>
          <p:nvSpPr>
            <p:cNvPr id="30" name="Freeform 9">
              <a:extLst>
                <a:ext uri="{FF2B5EF4-FFF2-40B4-BE49-F238E27FC236}">
                  <a16:creationId xmlns:a16="http://schemas.microsoft.com/office/drawing/2014/main" id="{08783574-C7B6-CC20-7AC8-61112199F41F}"/>
                </a:ext>
              </a:extLst>
            </p:cNvPr>
            <p:cNvSpPr/>
            <p:nvPr/>
          </p:nvSpPr>
          <p:spPr>
            <a:xfrm>
              <a:off x="0" y="0"/>
              <a:ext cx="1333921" cy="1080053"/>
            </a:xfrm>
            <a:custGeom>
              <a:avLst/>
              <a:gdLst/>
              <a:ahLst/>
              <a:cxnLst/>
              <a:rect l="l" t="t" r="r" b="b"/>
              <a:pathLst>
                <a:path w="1333921" h="1080053">
                  <a:moveTo>
                    <a:pt x="35841" y="0"/>
                  </a:moveTo>
                  <a:lnTo>
                    <a:pt x="1298079" y="0"/>
                  </a:lnTo>
                  <a:cubicBezTo>
                    <a:pt x="1317874" y="0"/>
                    <a:pt x="1333921" y="16047"/>
                    <a:pt x="1333921" y="35841"/>
                  </a:cubicBezTo>
                  <a:lnTo>
                    <a:pt x="1333921" y="1044212"/>
                  </a:lnTo>
                  <a:cubicBezTo>
                    <a:pt x="1333921" y="1064006"/>
                    <a:pt x="1317874" y="1080053"/>
                    <a:pt x="1298079" y="1080053"/>
                  </a:cubicBezTo>
                  <a:lnTo>
                    <a:pt x="35841" y="1080053"/>
                  </a:lnTo>
                  <a:cubicBezTo>
                    <a:pt x="26336" y="1080053"/>
                    <a:pt x="17219" y="1076277"/>
                    <a:pt x="10498" y="1069555"/>
                  </a:cubicBezTo>
                  <a:cubicBezTo>
                    <a:pt x="3776" y="1062834"/>
                    <a:pt x="0" y="1053718"/>
                    <a:pt x="0" y="1044212"/>
                  </a:cubicBezTo>
                  <a:lnTo>
                    <a:pt x="0" y="35841"/>
                  </a:lnTo>
                  <a:cubicBezTo>
                    <a:pt x="0" y="16047"/>
                    <a:pt x="16047" y="0"/>
                    <a:pt x="35841" y="0"/>
                  </a:cubicBezTo>
                  <a:close/>
                </a:path>
              </a:pathLst>
            </a:custGeom>
            <a:solidFill>
              <a:schemeClr val="accent3">
                <a:lumMod val="75000"/>
              </a:schemeClr>
            </a:solidFill>
            <a:ln cap="rnd">
              <a:noFill/>
              <a:prstDash val="solid"/>
              <a:round/>
            </a:ln>
          </p:spPr>
        </p:sp>
        <p:sp>
          <p:nvSpPr>
            <p:cNvPr id="39" name="TextBox 10">
              <a:extLst>
                <a:ext uri="{FF2B5EF4-FFF2-40B4-BE49-F238E27FC236}">
                  <a16:creationId xmlns:a16="http://schemas.microsoft.com/office/drawing/2014/main" id="{5BEEB1D0-0F86-9B6A-5AF9-B9DEFE8B02BF}"/>
                </a:ext>
              </a:extLst>
            </p:cNvPr>
            <p:cNvSpPr txBox="1"/>
            <p:nvPr/>
          </p:nvSpPr>
          <p:spPr>
            <a:xfrm>
              <a:off x="0" y="-38100"/>
              <a:ext cx="1333921" cy="1118153"/>
            </a:xfrm>
            <a:prstGeom prst="rect">
              <a:avLst/>
            </a:prstGeom>
          </p:spPr>
          <p:txBody>
            <a:bodyPr lIns="50800" tIns="50800" rIns="50800" bIns="50800" rtlCol="0" anchor="ctr"/>
            <a:lstStyle/>
            <a:p>
              <a:pPr marL="0" lvl="0" indent="0" algn="ctr">
                <a:lnSpc>
                  <a:spcPts val="2879"/>
                </a:lnSpc>
                <a:spcBef>
                  <a:spcPct val="0"/>
                </a:spcBef>
              </a:pPr>
              <a:endParaRPr/>
            </a:p>
          </p:txBody>
        </p:sp>
      </p:grpSp>
      <p:sp>
        <p:nvSpPr>
          <p:cNvPr id="7" name="TextBox 7">
            <a:extLst>
              <a:ext uri="{FF2B5EF4-FFF2-40B4-BE49-F238E27FC236}">
                <a16:creationId xmlns:a16="http://schemas.microsoft.com/office/drawing/2014/main" id="{AA809122-3D7A-D243-6B67-1849C2C8433F}"/>
              </a:ext>
            </a:extLst>
          </p:cNvPr>
          <p:cNvSpPr txBox="1"/>
          <p:nvPr/>
        </p:nvSpPr>
        <p:spPr>
          <a:xfrm>
            <a:off x="11556323" y="4054888"/>
            <a:ext cx="4319351" cy="387286"/>
          </a:xfrm>
          <a:prstGeom prst="rect">
            <a:avLst/>
          </a:prstGeom>
        </p:spPr>
        <p:txBody>
          <a:bodyPr wrap="square" lIns="0" tIns="0" rIns="0" bIns="0" rtlCol="0" anchor="t">
            <a:spAutoFit/>
          </a:bodyPr>
          <a:lstStyle/>
          <a:p>
            <a:pPr marL="0" lvl="0" indent="0" algn="ctr">
              <a:lnSpc>
                <a:spcPts val="2905"/>
              </a:lnSpc>
              <a:spcBef>
                <a:spcPts val="600"/>
              </a:spcBef>
            </a:pPr>
            <a:r>
              <a:rPr lang="en-US" sz="3200" b="1" u="none" spc="-3" dirty="0">
                <a:solidFill>
                  <a:srgbClr val="2E2E2E"/>
                </a:solidFill>
                <a:latin typeface="Calibri (body)"/>
                <a:ea typeface="Codec Pro Bold"/>
                <a:cs typeface="Codec Pro Bold"/>
                <a:sym typeface="Codec Pro Bold"/>
              </a:rPr>
              <a:t>VI KHUẨN NỘI BÀO</a:t>
            </a:r>
            <a:endParaRPr lang="vi-VN" sz="3200" b="1" u="none" spc="-3" dirty="0">
              <a:solidFill>
                <a:srgbClr val="2E2E2E"/>
              </a:solidFill>
              <a:latin typeface="Calibri (body)"/>
              <a:ea typeface="Codec Pro Bold"/>
              <a:cs typeface="Codec Pro Bold"/>
              <a:sym typeface="Codec Pro Bold"/>
            </a:endParaRPr>
          </a:p>
        </p:txBody>
      </p:sp>
      <p:sp>
        <p:nvSpPr>
          <p:cNvPr id="41" name="TextBox 11">
            <a:extLst>
              <a:ext uri="{FF2B5EF4-FFF2-40B4-BE49-F238E27FC236}">
                <a16:creationId xmlns:a16="http://schemas.microsoft.com/office/drawing/2014/main" id="{1959A386-6111-4FA3-5F33-A5BF2B69C556}"/>
              </a:ext>
            </a:extLst>
          </p:cNvPr>
          <p:cNvSpPr txBox="1"/>
          <p:nvPr/>
        </p:nvSpPr>
        <p:spPr>
          <a:xfrm>
            <a:off x="1018807" y="6975517"/>
            <a:ext cx="3927641" cy="387286"/>
          </a:xfrm>
          <a:prstGeom prst="rect">
            <a:avLst/>
          </a:prstGeom>
        </p:spPr>
        <p:txBody>
          <a:bodyPr wrap="square" lIns="0" tIns="0" rIns="0" bIns="0" rtlCol="0" anchor="t">
            <a:spAutoFit/>
          </a:bodyPr>
          <a:lstStyle/>
          <a:p>
            <a:pPr marL="0" lvl="0" indent="0" algn="ctr">
              <a:lnSpc>
                <a:spcPts val="2905"/>
              </a:lnSpc>
            </a:pPr>
            <a:r>
              <a:rPr lang="en-US" sz="3200" b="1" u="none" spc="-3" dirty="0" err="1">
                <a:solidFill>
                  <a:srgbClr val="2E2E2E"/>
                </a:solidFill>
                <a:latin typeface="Calibri (body)"/>
                <a:ea typeface="Codec Pro Bold"/>
                <a:cs typeface="Codec Pro Bold"/>
                <a:sym typeface="Codec Pro Bold"/>
              </a:rPr>
              <a:t>Miễ</a:t>
            </a:r>
            <a:r>
              <a:rPr lang="en-US" sz="3200" b="1" spc="-3" dirty="0" err="1">
                <a:solidFill>
                  <a:srgbClr val="2E2E2E"/>
                </a:solidFill>
                <a:latin typeface="Calibri (body)"/>
                <a:ea typeface="Codec Pro Bold"/>
                <a:cs typeface="Codec Pro Bold"/>
                <a:sym typeface="Codec Pro Bold"/>
              </a:rPr>
              <a:t>n</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dịch</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bẩm</a:t>
            </a:r>
            <a:r>
              <a:rPr lang="en-US" sz="3200" b="1" spc="-3" dirty="0">
                <a:solidFill>
                  <a:srgbClr val="2E2E2E"/>
                </a:solidFill>
                <a:latin typeface="Calibri (body)"/>
                <a:ea typeface="Codec Pro Bold"/>
                <a:cs typeface="Codec Pro Bold"/>
                <a:sym typeface="Codec Pro Bold"/>
              </a:rPr>
              <a:t> </a:t>
            </a:r>
            <a:r>
              <a:rPr lang="en-US" sz="3200" b="1" spc="-3" dirty="0" err="1">
                <a:solidFill>
                  <a:srgbClr val="2E2E2E"/>
                </a:solidFill>
                <a:latin typeface="Calibri (body)"/>
                <a:ea typeface="Codec Pro Bold"/>
                <a:cs typeface="Codec Pro Bold"/>
                <a:sym typeface="Codec Pro Bold"/>
              </a:rPr>
              <a:t>sinh</a:t>
            </a:r>
            <a:endParaRPr lang="en-US" sz="3200" b="1" u="none" spc="-3" dirty="0">
              <a:solidFill>
                <a:srgbClr val="2E2E2E"/>
              </a:solidFill>
              <a:latin typeface="Calibri (body)"/>
              <a:ea typeface="Codec Pro Bold"/>
              <a:cs typeface="Codec Pro Bold"/>
              <a:sym typeface="Codec Pro Bold"/>
            </a:endParaRPr>
          </a:p>
        </p:txBody>
      </p:sp>
      <p:sp>
        <p:nvSpPr>
          <p:cNvPr id="43" name="TextBox 11">
            <a:extLst>
              <a:ext uri="{FF2B5EF4-FFF2-40B4-BE49-F238E27FC236}">
                <a16:creationId xmlns:a16="http://schemas.microsoft.com/office/drawing/2014/main" id="{6BE04B35-E7F9-AA14-225D-BBCAEB69B01F}"/>
              </a:ext>
            </a:extLst>
          </p:cNvPr>
          <p:cNvSpPr txBox="1"/>
          <p:nvPr/>
        </p:nvSpPr>
        <p:spPr>
          <a:xfrm>
            <a:off x="5155309" y="6780025"/>
            <a:ext cx="3927641" cy="759182"/>
          </a:xfrm>
          <a:prstGeom prst="rect">
            <a:avLst/>
          </a:prstGeom>
        </p:spPr>
        <p:txBody>
          <a:bodyPr wrap="square" lIns="0" tIns="0" rIns="0" bIns="0" rtlCol="0" anchor="t">
            <a:spAutoFit/>
          </a:bodyPr>
          <a:lstStyle/>
          <a:p>
            <a:pPr marL="0" lvl="0" indent="0" algn="ctr">
              <a:lnSpc>
                <a:spcPts val="2905"/>
              </a:lnSpc>
            </a:pPr>
            <a:r>
              <a:rPr lang="en-US" sz="3200" b="1" u="none" spc="-3" dirty="0" err="1">
                <a:solidFill>
                  <a:srgbClr val="2E2E2E"/>
                </a:solidFill>
                <a:latin typeface="Calibri (body)"/>
                <a:ea typeface="Codec Pro Bold"/>
                <a:cs typeface="Codec Pro Bold"/>
                <a:sym typeface="Codec Pro Bold"/>
              </a:rPr>
              <a:t>Miễn</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dịch</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thích</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ứng</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Dịch</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thể</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là</a:t>
            </a:r>
            <a:r>
              <a:rPr lang="en-US" sz="3200" b="1" u="none" spc="-3" dirty="0">
                <a:solidFill>
                  <a:srgbClr val="2E2E2E"/>
                </a:solidFill>
                <a:latin typeface="Calibri (body)"/>
                <a:ea typeface="Codec Pro Bold"/>
                <a:cs typeface="Codec Pro Bold"/>
                <a:sym typeface="Codec Pro Bold"/>
              </a:rPr>
              <a:t> </a:t>
            </a:r>
            <a:r>
              <a:rPr lang="en-US" sz="3200" b="1" u="none" spc="-3" dirty="0" err="1">
                <a:solidFill>
                  <a:srgbClr val="2E2E2E"/>
                </a:solidFill>
                <a:latin typeface="Calibri (body)"/>
                <a:ea typeface="Codec Pro Bold"/>
                <a:cs typeface="Codec Pro Bold"/>
                <a:sym typeface="Codec Pro Bold"/>
              </a:rPr>
              <a:t>chính</a:t>
            </a:r>
            <a:r>
              <a:rPr lang="en-US" sz="3200" b="1" u="none" spc="-3" dirty="0">
                <a:solidFill>
                  <a:srgbClr val="2E2E2E"/>
                </a:solidFill>
                <a:latin typeface="Calibri (body)"/>
                <a:ea typeface="Codec Pro Bold"/>
                <a:cs typeface="Codec Pro Bold"/>
                <a:sym typeface="Codec Pro Bold"/>
              </a:rPr>
              <a:t>)</a:t>
            </a:r>
            <a:r>
              <a:rPr lang="vi-VN" sz="3200" b="1" u="none" spc="-3" dirty="0">
                <a:solidFill>
                  <a:srgbClr val="2E2E2E"/>
                </a:solidFill>
                <a:latin typeface="Calibri (body)"/>
                <a:ea typeface="Codec Pro Bold"/>
                <a:cs typeface="Codec Pro Bold"/>
                <a:sym typeface="Codec Pro Bold"/>
              </a:rPr>
              <a:t>  </a:t>
            </a:r>
            <a:endParaRPr lang="en-US" sz="3200" b="1" u="none" spc="-3" dirty="0">
              <a:solidFill>
                <a:srgbClr val="2E2E2E"/>
              </a:solidFill>
              <a:latin typeface="Calibri (body)"/>
              <a:ea typeface="Codec Pro Bold"/>
              <a:cs typeface="Codec Pro Bold"/>
              <a:sym typeface="Codec Pro Bold"/>
            </a:endParaRPr>
          </a:p>
        </p:txBody>
      </p:sp>
      <p:grpSp>
        <p:nvGrpSpPr>
          <p:cNvPr id="55" name="Group 54">
            <a:extLst>
              <a:ext uri="{FF2B5EF4-FFF2-40B4-BE49-F238E27FC236}">
                <a16:creationId xmlns:a16="http://schemas.microsoft.com/office/drawing/2014/main" id="{0C7E0783-84DF-B44D-114A-2C6266BE127B}"/>
              </a:ext>
            </a:extLst>
          </p:cNvPr>
          <p:cNvGrpSpPr/>
          <p:nvPr/>
        </p:nvGrpSpPr>
        <p:grpSpPr>
          <a:xfrm>
            <a:off x="2770786" y="4877971"/>
            <a:ext cx="4125565" cy="1416842"/>
            <a:chOff x="11722687" y="5084146"/>
            <a:chExt cx="4125565" cy="1416842"/>
          </a:xfrm>
        </p:grpSpPr>
        <p:cxnSp>
          <p:nvCxnSpPr>
            <p:cNvPr id="56" name="Straight Arrow Connector 55">
              <a:extLst>
                <a:ext uri="{FF2B5EF4-FFF2-40B4-BE49-F238E27FC236}">
                  <a16:creationId xmlns:a16="http://schemas.microsoft.com/office/drawing/2014/main" id="{49100584-50BF-AE13-903C-FC34D0FFF035}"/>
                </a:ext>
              </a:extLst>
            </p:cNvPr>
            <p:cNvCxnSpPr>
              <a:cxnSpLocks/>
            </p:cNvCxnSpPr>
            <p:nvPr/>
          </p:nvCxnSpPr>
          <p:spPr>
            <a:xfrm>
              <a:off x="13563600" y="5084146"/>
              <a:ext cx="2284652" cy="1415871"/>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C709571F-66BF-3CE0-14DE-F8515CC2B22D}"/>
                </a:ext>
              </a:extLst>
            </p:cNvPr>
            <p:cNvCxnSpPr>
              <a:cxnSpLocks/>
            </p:cNvCxnSpPr>
            <p:nvPr/>
          </p:nvCxnSpPr>
          <p:spPr>
            <a:xfrm flipH="1">
              <a:off x="11722687" y="5094682"/>
              <a:ext cx="1840913" cy="1406306"/>
            </a:xfrm>
            <a:prstGeom prst="straightConnector1">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65931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307AF-5795-9354-DA66-EE05BFAE15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1F1E07-6669-9D3C-F5C5-CE918AFC2D4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3" name="Group 3">
            <a:extLst>
              <a:ext uri="{FF2B5EF4-FFF2-40B4-BE49-F238E27FC236}">
                <a16:creationId xmlns:a16="http://schemas.microsoft.com/office/drawing/2014/main" id="{D5029784-FD18-6BDD-7BF6-A030F6B03CC8}"/>
              </a:ext>
            </a:extLst>
          </p:cNvPr>
          <p:cNvGrpSpPr/>
          <p:nvPr/>
        </p:nvGrpSpPr>
        <p:grpSpPr>
          <a:xfrm>
            <a:off x="808107" y="2468757"/>
            <a:ext cx="8099057" cy="6939968"/>
            <a:chOff x="0" y="0"/>
            <a:chExt cx="3503543" cy="1346804"/>
          </a:xfrm>
        </p:grpSpPr>
        <p:sp>
          <p:nvSpPr>
            <p:cNvPr id="4" name="Freeform 4">
              <a:extLst>
                <a:ext uri="{FF2B5EF4-FFF2-40B4-BE49-F238E27FC236}">
                  <a16:creationId xmlns:a16="http://schemas.microsoft.com/office/drawing/2014/main" id="{D6AD67DC-96EB-2FA0-8E4A-FA1D81D1E704}"/>
                </a:ext>
              </a:extLst>
            </p:cNvPr>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chemeClr val="accent3">
                <a:lumMod val="60000"/>
                <a:lumOff val="40000"/>
              </a:schemeClr>
            </a:solidFill>
            <a:ln cap="rnd">
              <a:noFill/>
              <a:prstDash val="solid"/>
              <a:round/>
            </a:ln>
          </p:spPr>
        </p:sp>
        <p:sp>
          <p:nvSpPr>
            <p:cNvPr id="5" name="TextBox 5">
              <a:extLst>
                <a:ext uri="{FF2B5EF4-FFF2-40B4-BE49-F238E27FC236}">
                  <a16:creationId xmlns:a16="http://schemas.microsoft.com/office/drawing/2014/main" id="{854DE5C3-ED1A-F5D3-6975-B87411BEEFF3}"/>
                </a:ext>
              </a:extLst>
            </p:cNvPr>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B0CAE65E-95A7-8CCF-EE0C-6645121C9079}"/>
              </a:ext>
            </a:extLst>
          </p:cNvPr>
          <p:cNvSpPr txBox="1"/>
          <p:nvPr/>
        </p:nvSpPr>
        <p:spPr>
          <a:xfrm>
            <a:off x="-721941" y="2674488"/>
            <a:ext cx="11468328" cy="729752"/>
          </a:xfrm>
          <a:prstGeom prst="rect">
            <a:avLst/>
          </a:prstGeom>
        </p:spPr>
        <p:txBody>
          <a:bodyPr lIns="0" tIns="0" rIns="0" bIns="0" rtlCol="0" anchor="t">
            <a:spAutoFit/>
          </a:bodyPr>
          <a:lstStyle/>
          <a:p>
            <a:pPr algn="ctr">
              <a:lnSpc>
                <a:spcPts val="5520"/>
              </a:lnSpc>
            </a:pP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Miễn</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dịch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bẩm</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sinh</a:t>
            </a:r>
            <a:endParaRPr lang="en-US" sz="5000" b="1" spc="-108" dirty="0">
              <a:solidFill>
                <a:srgbClr val="3B3A3A"/>
              </a:solidFill>
              <a:latin typeface="Calibri" panose="020F0502020204030204" pitchFamily="34" charset="0"/>
              <a:ea typeface="Codec Pro Bold"/>
              <a:cs typeface="Calibri" panose="020F0502020204030204" pitchFamily="34" charset="0"/>
              <a:sym typeface="Codec Pro Bold"/>
            </a:endParaRPr>
          </a:p>
        </p:txBody>
      </p:sp>
      <p:grpSp>
        <p:nvGrpSpPr>
          <p:cNvPr id="9" name="Group 3">
            <a:extLst>
              <a:ext uri="{FF2B5EF4-FFF2-40B4-BE49-F238E27FC236}">
                <a16:creationId xmlns:a16="http://schemas.microsoft.com/office/drawing/2014/main" id="{20BDD21E-C07F-D722-41F0-6C984CEAAF60}"/>
              </a:ext>
            </a:extLst>
          </p:cNvPr>
          <p:cNvGrpSpPr/>
          <p:nvPr/>
        </p:nvGrpSpPr>
        <p:grpSpPr>
          <a:xfrm>
            <a:off x="9753133" y="2468757"/>
            <a:ext cx="8192893" cy="6939968"/>
            <a:chOff x="0" y="0"/>
            <a:chExt cx="3503543" cy="1346804"/>
          </a:xfrm>
        </p:grpSpPr>
        <p:sp>
          <p:nvSpPr>
            <p:cNvPr id="10" name="Freeform 4">
              <a:extLst>
                <a:ext uri="{FF2B5EF4-FFF2-40B4-BE49-F238E27FC236}">
                  <a16:creationId xmlns:a16="http://schemas.microsoft.com/office/drawing/2014/main" id="{4D6114EA-715B-9FB1-0763-E2C79CEB89A5}"/>
                </a:ext>
              </a:extLst>
            </p:cNvPr>
            <p:cNvSpPr/>
            <p:nvPr/>
          </p:nvSpPr>
          <p:spPr>
            <a:xfrm>
              <a:off x="0" y="0"/>
              <a:ext cx="3503543" cy="1346804"/>
            </a:xfrm>
            <a:custGeom>
              <a:avLst/>
              <a:gdLst/>
              <a:ahLst/>
              <a:cxnLst/>
              <a:rect l="l" t="t" r="r" b="b"/>
              <a:pathLst>
                <a:path w="3503543" h="1346804">
                  <a:moveTo>
                    <a:pt x="29681" y="0"/>
                  </a:moveTo>
                  <a:lnTo>
                    <a:pt x="3473861" y="0"/>
                  </a:lnTo>
                  <a:cubicBezTo>
                    <a:pt x="3481733" y="0"/>
                    <a:pt x="3489283" y="3127"/>
                    <a:pt x="3494849" y="8693"/>
                  </a:cubicBezTo>
                  <a:cubicBezTo>
                    <a:pt x="3500416" y="14260"/>
                    <a:pt x="3503543" y="21809"/>
                    <a:pt x="3503543" y="29681"/>
                  </a:cubicBezTo>
                  <a:lnTo>
                    <a:pt x="3503543" y="1317123"/>
                  </a:lnTo>
                  <a:cubicBezTo>
                    <a:pt x="3503543" y="1333515"/>
                    <a:pt x="3490254" y="1346804"/>
                    <a:pt x="3473861" y="1346804"/>
                  </a:cubicBezTo>
                  <a:lnTo>
                    <a:pt x="29681" y="1346804"/>
                  </a:lnTo>
                  <a:cubicBezTo>
                    <a:pt x="13289" y="1346804"/>
                    <a:pt x="0" y="1333515"/>
                    <a:pt x="0" y="1317123"/>
                  </a:cubicBezTo>
                  <a:lnTo>
                    <a:pt x="0" y="29681"/>
                  </a:lnTo>
                  <a:cubicBezTo>
                    <a:pt x="0" y="13289"/>
                    <a:pt x="13289" y="0"/>
                    <a:pt x="29681" y="0"/>
                  </a:cubicBezTo>
                  <a:close/>
                </a:path>
              </a:pathLst>
            </a:custGeom>
            <a:solidFill>
              <a:srgbClr val="C9D5DD"/>
            </a:solidFill>
            <a:ln cap="rnd">
              <a:noFill/>
              <a:prstDash val="solid"/>
              <a:round/>
            </a:ln>
          </p:spPr>
        </p:sp>
        <p:sp>
          <p:nvSpPr>
            <p:cNvPr id="11" name="TextBox 5">
              <a:extLst>
                <a:ext uri="{FF2B5EF4-FFF2-40B4-BE49-F238E27FC236}">
                  <a16:creationId xmlns:a16="http://schemas.microsoft.com/office/drawing/2014/main" id="{FB724494-E6AA-7468-D381-10A5AE5D5E40}"/>
                </a:ext>
              </a:extLst>
            </p:cNvPr>
            <p:cNvSpPr txBox="1"/>
            <p:nvPr/>
          </p:nvSpPr>
          <p:spPr>
            <a:xfrm>
              <a:off x="0" y="-66675"/>
              <a:ext cx="3503543" cy="1413479"/>
            </a:xfrm>
            <a:prstGeom prst="rect">
              <a:avLst/>
            </a:prstGeom>
          </p:spPr>
          <p:txBody>
            <a:bodyPr lIns="50800" tIns="50800" rIns="50800" bIns="50800" rtlCol="0" anchor="ctr"/>
            <a:lstStyle/>
            <a:p>
              <a:pPr algn="ctr">
                <a:lnSpc>
                  <a:spcPts val="2659"/>
                </a:lnSpc>
              </a:pPr>
              <a:endParaRPr/>
            </a:p>
          </p:txBody>
        </p:sp>
      </p:grpSp>
      <p:sp>
        <p:nvSpPr>
          <p:cNvPr id="12" name="TextBox 6">
            <a:extLst>
              <a:ext uri="{FF2B5EF4-FFF2-40B4-BE49-F238E27FC236}">
                <a16:creationId xmlns:a16="http://schemas.microsoft.com/office/drawing/2014/main" id="{65ED9A24-B9EE-4D5D-91EF-185F66581B4D}"/>
              </a:ext>
            </a:extLst>
          </p:cNvPr>
          <p:cNvSpPr txBox="1"/>
          <p:nvPr/>
        </p:nvSpPr>
        <p:spPr>
          <a:xfrm>
            <a:off x="9644957" y="2672117"/>
            <a:ext cx="8384786" cy="732123"/>
          </a:xfrm>
          <a:prstGeom prst="rect">
            <a:avLst/>
          </a:prstGeom>
        </p:spPr>
        <p:txBody>
          <a:bodyPr wrap="square" lIns="0" tIns="0" rIns="0" bIns="0" rtlCol="0" anchor="t">
            <a:spAutoFit/>
          </a:bodyPr>
          <a:lstStyle/>
          <a:p>
            <a:pPr algn="ctr">
              <a:lnSpc>
                <a:spcPts val="5520"/>
              </a:lnSpc>
            </a:pP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Miễn</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dịch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thích</a:t>
            </a:r>
            <a:r>
              <a:rPr lang="en-US" sz="5000" b="1" spc="-108" dirty="0">
                <a:solidFill>
                  <a:srgbClr val="3B3A3A"/>
                </a:solidFill>
                <a:latin typeface="Calibri" panose="020F0502020204030204" pitchFamily="34" charset="0"/>
                <a:ea typeface="Codec Pro Bold"/>
                <a:cs typeface="Calibri" panose="020F0502020204030204" pitchFamily="34" charset="0"/>
                <a:sym typeface="Codec Pro Bold"/>
              </a:rPr>
              <a:t> </a:t>
            </a:r>
            <a:r>
              <a:rPr lang="en-US" sz="5000" b="1" spc="-108" dirty="0" err="1">
                <a:solidFill>
                  <a:srgbClr val="3B3A3A"/>
                </a:solidFill>
                <a:latin typeface="Calibri" panose="020F0502020204030204" pitchFamily="34" charset="0"/>
                <a:ea typeface="Codec Pro Bold"/>
                <a:cs typeface="Calibri" panose="020F0502020204030204" pitchFamily="34" charset="0"/>
                <a:sym typeface="Codec Pro Bold"/>
              </a:rPr>
              <a:t>ứng</a:t>
            </a:r>
            <a:endParaRPr lang="en-US" sz="5000" b="1" spc="-108" dirty="0">
              <a:solidFill>
                <a:srgbClr val="3B3A3A"/>
              </a:solidFill>
              <a:latin typeface="Calibri" panose="020F0502020204030204" pitchFamily="34" charset="0"/>
              <a:ea typeface="Codec Pro Bold"/>
              <a:cs typeface="Calibri" panose="020F0502020204030204" pitchFamily="34" charset="0"/>
              <a:sym typeface="Codec Pro Bold"/>
            </a:endParaRPr>
          </a:p>
        </p:txBody>
      </p:sp>
      <p:sp>
        <p:nvSpPr>
          <p:cNvPr id="13" name="Rectangle 12">
            <a:extLst>
              <a:ext uri="{FF2B5EF4-FFF2-40B4-BE49-F238E27FC236}">
                <a16:creationId xmlns:a16="http://schemas.microsoft.com/office/drawing/2014/main" id="{A0F266D0-1C22-9675-4AF8-153864058C3B}"/>
              </a:ext>
            </a:extLst>
          </p:cNvPr>
          <p:cNvSpPr/>
          <p:nvPr/>
        </p:nvSpPr>
        <p:spPr>
          <a:xfrm>
            <a:off x="10443520" y="3607600"/>
            <a:ext cx="7036373" cy="4939814"/>
          </a:xfrm>
          <a:prstGeom prst="rect">
            <a:avLst/>
          </a:prstGeom>
        </p:spPr>
        <p:txBody>
          <a:bodyPr wrap="square">
            <a:spAutoFit/>
          </a:bodyPr>
          <a:lstStyle/>
          <a:p>
            <a:r>
              <a:rPr lang="en-US" sz="3500" dirty="0" err="1">
                <a:ea typeface="Calibri" panose="020F0502020204030204" pitchFamily="34" charset="0"/>
              </a:rPr>
              <a:t>Tế</a:t>
            </a:r>
            <a:r>
              <a:rPr lang="en-US" sz="3500" dirty="0">
                <a:ea typeface="Calibri" panose="020F0502020204030204" pitchFamily="34" charset="0"/>
              </a:rPr>
              <a:t> </a:t>
            </a:r>
            <a:r>
              <a:rPr lang="en-US" sz="3500" dirty="0" err="1">
                <a:ea typeface="Calibri" panose="020F0502020204030204" pitchFamily="34" charset="0"/>
              </a:rPr>
              <a:t>bào</a:t>
            </a:r>
            <a:r>
              <a:rPr lang="en-US" sz="3500" dirty="0">
                <a:ea typeface="Calibri" panose="020F0502020204030204" pitchFamily="34" charset="0"/>
              </a:rPr>
              <a:t> B </a:t>
            </a:r>
            <a:r>
              <a:rPr lang="en-US" sz="3500" dirty="0" err="1">
                <a:ea typeface="Calibri" panose="020F0502020204030204" pitchFamily="34" charset="0"/>
              </a:rPr>
              <a:t>sản</a:t>
            </a:r>
            <a:r>
              <a:rPr lang="en-US" sz="3500" dirty="0">
                <a:ea typeface="Calibri" panose="020F0502020204030204" pitchFamily="34" charset="0"/>
              </a:rPr>
              <a:t> </a:t>
            </a:r>
            <a:r>
              <a:rPr lang="en-US" sz="3500" dirty="0" err="1">
                <a:ea typeface="Calibri" panose="020F0502020204030204" pitchFamily="34" charset="0"/>
              </a:rPr>
              <a:t>xuất</a:t>
            </a:r>
            <a:r>
              <a:rPr lang="en-US" sz="3500" dirty="0">
                <a:ea typeface="Calibri" panose="020F0502020204030204" pitchFamily="34" charset="0"/>
              </a:rPr>
              <a:t> </a:t>
            </a:r>
            <a:r>
              <a:rPr lang="en-US" sz="3500" dirty="0" err="1">
                <a:ea typeface="Calibri" panose="020F0502020204030204" pitchFamily="34" charset="0"/>
              </a:rPr>
              <a:t>kháng</a:t>
            </a:r>
            <a:r>
              <a:rPr lang="en-US" sz="3500" dirty="0">
                <a:ea typeface="Calibri" panose="020F0502020204030204" pitchFamily="34" charset="0"/>
              </a:rPr>
              <a:t> </a:t>
            </a:r>
            <a:r>
              <a:rPr lang="en-US" sz="3500" dirty="0" err="1">
                <a:ea typeface="Calibri" panose="020F0502020204030204" pitchFamily="34" charset="0"/>
              </a:rPr>
              <a:t>thể</a:t>
            </a:r>
            <a:r>
              <a:rPr lang="en-US" sz="3500" dirty="0">
                <a:ea typeface="Calibri" panose="020F0502020204030204" pitchFamily="34" charset="0"/>
              </a:rPr>
              <a:t> (IgA, IgG, IgM)</a:t>
            </a:r>
          </a:p>
          <a:p>
            <a:r>
              <a:rPr lang="en-US" sz="3500" dirty="0" err="1"/>
              <a:t>Chức</a:t>
            </a:r>
            <a:r>
              <a:rPr lang="en-US" sz="3500" dirty="0"/>
              <a:t> </a:t>
            </a:r>
            <a:r>
              <a:rPr lang="en-US" sz="3500" dirty="0" err="1"/>
              <a:t>năng</a:t>
            </a:r>
            <a:r>
              <a:rPr lang="en-US" sz="3500" dirty="0"/>
              <a:t> </a:t>
            </a:r>
            <a:r>
              <a:rPr lang="en-US" sz="3500" dirty="0" err="1"/>
              <a:t>kháng</a:t>
            </a:r>
            <a:r>
              <a:rPr lang="en-US" sz="3500" dirty="0"/>
              <a:t> </a:t>
            </a:r>
            <a:r>
              <a:rPr lang="en-US" sz="3500" dirty="0" err="1"/>
              <a:t>thể</a:t>
            </a:r>
            <a:r>
              <a:rPr lang="en-US" sz="3500" dirty="0"/>
              <a:t>:</a:t>
            </a:r>
          </a:p>
          <a:p>
            <a:r>
              <a:rPr lang="en-US" sz="3500" dirty="0"/>
              <a:t>+ Trung </a:t>
            </a:r>
            <a:r>
              <a:rPr lang="en-US" sz="3500" dirty="0" err="1"/>
              <a:t>hòa</a:t>
            </a:r>
            <a:r>
              <a:rPr lang="en-US" sz="3500" dirty="0"/>
              <a:t> (</a:t>
            </a:r>
            <a:r>
              <a:rPr lang="en-US" sz="3500" dirty="0" err="1"/>
              <a:t>Ngăn</a:t>
            </a:r>
            <a:r>
              <a:rPr lang="en-US" sz="3500" dirty="0"/>
              <a:t> </a:t>
            </a:r>
            <a:r>
              <a:rPr lang="en-US" sz="3500" dirty="0" err="1"/>
              <a:t>bám</a:t>
            </a:r>
            <a:r>
              <a:rPr lang="en-US" sz="3500" dirty="0"/>
              <a:t>, </a:t>
            </a:r>
            <a:r>
              <a:rPr lang="en-US" sz="3500" dirty="0" err="1"/>
              <a:t>vô</a:t>
            </a:r>
            <a:r>
              <a:rPr lang="en-US" sz="3500" dirty="0"/>
              <a:t> </a:t>
            </a:r>
            <a:r>
              <a:rPr lang="en-US" sz="3500" dirty="0" err="1"/>
              <a:t>hiệu</a:t>
            </a:r>
            <a:r>
              <a:rPr lang="en-US" sz="3500" dirty="0"/>
              <a:t> </a:t>
            </a:r>
            <a:r>
              <a:rPr lang="en-US" sz="3500" dirty="0" err="1"/>
              <a:t>hóa</a:t>
            </a:r>
            <a:r>
              <a:rPr lang="en-US" sz="3500" dirty="0"/>
              <a:t> </a:t>
            </a:r>
            <a:r>
              <a:rPr lang="en-US" sz="3500" dirty="0" err="1"/>
              <a:t>độc</a:t>
            </a:r>
            <a:r>
              <a:rPr lang="en-US" sz="3500" dirty="0"/>
              <a:t> </a:t>
            </a:r>
            <a:r>
              <a:rPr lang="en-US" sz="3500" dirty="0" err="1"/>
              <a:t>tố</a:t>
            </a:r>
            <a:r>
              <a:rPr lang="en-US" sz="3500" dirty="0"/>
              <a:t>)</a:t>
            </a:r>
          </a:p>
          <a:p>
            <a:r>
              <a:rPr lang="en-US" sz="3500" dirty="0"/>
              <a:t>+ Opsonin </a:t>
            </a:r>
            <a:r>
              <a:rPr lang="en-US" sz="3500" dirty="0" err="1"/>
              <a:t>hóa</a:t>
            </a:r>
            <a:r>
              <a:rPr lang="en-US" sz="3500" dirty="0"/>
              <a:t> (IgG </a:t>
            </a:r>
            <a:r>
              <a:rPr lang="en-US" sz="3500" dirty="0" err="1"/>
              <a:t>thúc</a:t>
            </a:r>
            <a:r>
              <a:rPr lang="en-US" sz="3500" dirty="0"/>
              <a:t> </a:t>
            </a:r>
            <a:r>
              <a:rPr lang="en-US" sz="3500" dirty="0" err="1"/>
              <a:t>đẩy</a:t>
            </a:r>
            <a:r>
              <a:rPr lang="en-US" sz="3500" dirty="0"/>
              <a:t> </a:t>
            </a:r>
            <a:r>
              <a:rPr lang="en-US" sz="3500" dirty="0" err="1"/>
              <a:t>thực</a:t>
            </a:r>
            <a:r>
              <a:rPr lang="en-US" sz="3500" dirty="0"/>
              <a:t> </a:t>
            </a:r>
            <a:r>
              <a:rPr lang="en-US" sz="3500" dirty="0" err="1"/>
              <a:t>bào</a:t>
            </a:r>
            <a:r>
              <a:rPr lang="en-US" sz="3500" dirty="0"/>
              <a:t>)</a:t>
            </a:r>
          </a:p>
          <a:p>
            <a:r>
              <a:rPr lang="en-US" sz="3500" dirty="0"/>
              <a:t>+ </a:t>
            </a:r>
            <a:r>
              <a:rPr lang="en-US" sz="3500" dirty="0" err="1"/>
              <a:t>Hoạt</a:t>
            </a:r>
            <a:r>
              <a:rPr lang="en-US" sz="3500" dirty="0"/>
              <a:t> </a:t>
            </a:r>
            <a:r>
              <a:rPr lang="en-US" sz="3500" dirty="0" err="1"/>
              <a:t>hóa</a:t>
            </a:r>
            <a:r>
              <a:rPr lang="en-US" sz="3500" dirty="0"/>
              <a:t> </a:t>
            </a:r>
            <a:r>
              <a:rPr lang="en-US" sz="3500" dirty="0" err="1"/>
              <a:t>bổ</a:t>
            </a:r>
            <a:r>
              <a:rPr lang="en-US" sz="3500" dirty="0"/>
              <a:t> </a:t>
            </a:r>
            <a:r>
              <a:rPr lang="en-US" sz="3500" dirty="0" err="1"/>
              <a:t>thể</a:t>
            </a:r>
            <a:r>
              <a:rPr lang="en-US" sz="3500" dirty="0"/>
              <a:t> ( Con </a:t>
            </a:r>
            <a:r>
              <a:rPr lang="en-US" sz="3500" dirty="0" err="1"/>
              <a:t>đường</a:t>
            </a:r>
            <a:r>
              <a:rPr lang="en-US" sz="3500" dirty="0"/>
              <a:t> </a:t>
            </a:r>
            <a:r>
              <a:rPr lang="en-US" sz="3500" dirty="0" err="1"/>
              <a:t>cổ</a:t>
            </a:r>
            <a:r>
              <a:rPr lang="en-US" sz="3500" dirty="0"/>
              <a:t> </a:t>
            </a:r>
            <a:r>
              <a:rPr lang="en-US" sz="3500" dirty="0" err="1"/>
              <a:t>điển</a:t>
            </a:r>
            <a:r>
              <a:rPr lang="en-US" sz="3500" dirty="0"/>
              <a:t>)</a:t>
            </a:r>
          </a:p>
        </p:txBody>
      </p:sp>
      <p:sp>
        <p:nvSpPr>
          <p:cNvPr id="14" name="Rectangle 13">
            <a:extLst>
              <a:ext uri="{FF2B5EF4-FFF2-40B4-BE49-F238E27FC236}">
                <a16:creationId xmlns:a16="http://schemas.microsoft.com/office/drawing/2014/main" id="{070DA379-91B8-058E-4683-9DEFD42C1FE2}"/>
              </a:ext>
            </a:extLst>
          </p:cNvPr>
          <p:cNvSpPr/>
          <p:nvPr/>
        </p:nvSpPr>
        <p:spPr>
          <a:xfrm>
            <a:off x="1056665" y="3385420"/>
            <a:ext cx="8087334" cy="6017032"/>
          </a:xfrm>
          <a:prstGeom prst="rect">
            <a:avLst/>
          </a:prstGeom>
        </p:spPr>
        <p:txBody>
          <a:bodyPr wrap="square">
            <a:spAutoFit/>
          </a:bodyPr>
          <a:lstStyle/>
          <a:p>
            <a:r>
              <a:rPr lang="en-US" sz="3500" dirty="0" err="1"/>
              <a:t>Hệ</a:t>
            </a:r>
            <a:r>
              <a:rPr lang="en-US" sz="3500" dirty="0"/>
              <a:t> </a:t>
            </a:r>
            <a:r>
              <a:rPr lang="en-US" sz="3500" dirty="0" err="1"/>
              <a:t>thống</a:t>
            </a:r>
            <a:r>
              <a:rPr lang="en-US" sz="3500" dirty="0"/>
              <a:t> </a:t>
            </a:r>
            <a:r>
              <a:rPr lang="en-US" sz="3500" dirty="0" err="1"/>
              <a:t>bổ</a:t>
            </a:r>
            <a:r>
              <a:rPr lang="en-US" sz="3500" dirty="0"/>
              <a:t> </a:t>
            </a:r>
            <a:r>
              <a:rPr lang="en-US" sz="3500" dirty="0" err="1"/>
              <a:t>thể</a:t>
            </a:r>
            <a:r>
              <a:rPr lang="en-US" sz="3500" dirty="0"/>
              <a:t>: </a:t>
            </a:r>
          </a:p>
          <a:p>
            <a:r>
              <a:rPr lang="en-US" sz="3500" dirty="0"/>
              <a:t>+ </a:t>
            </a:r>
            <a:r>
              <a:rPr lang="en-US" sz="3500" dirty="0" err="1"/>
              <a:t>Hoạt</a:t>
            </a:r>
            <a:r>
              <a:rPr lang="en-US" sz="3500" dirty="0"/>
              <a:t> </a:t>
            </a:r>
            <a:r>
              <a:rPr lang="en-US" sz="3500" dirty="0" err="1"/>
              <a:t>hóa</a:t>
            </a:r>
            <a:r>
              <a:rPr lang="en-US" sz="3500" dirty="0"/>
              <a:t>: Con </a:t>
            </a:r>
            <a:r>
              <a:rPr lang="en-US" sz="3500" dirty="0" err="1"/>
              <a:t>đường</a:t>
            </a:r>
            <a:r>
              <a:rPr lang="en-US" sz="3500" dirty="0"/>
              <a:t> </a:t>
            </a:r>
            <a:r>
              <a:rPr lang="en-US" sz="3500" dirty="0" err="1"/>
              <a:t>tắt</a:t>
            </a:r>
            <a:r>
              <a:rPr lang="en-US" sz="3500" dirty="0"/>
              <a:t> (LPS </a:t>
            </a:r>
            <a:r>
              <a:rPr lang="en-US" sz="3500" dirty="0" err="1"/>
              <a:t>hoạt</a:t>
            </a:r>
            <a:r>
              <a:rPr lang="en-US" sz="3500" dirty="0"/>
              <a:t> </a:t>
            </a:r>
            <a:r>
              <a:rPr lang="en-US" sz="3500" dirty="0" err="1"/>
              <a:t>hóa</a:t>
            </a:r>
            <a:r>
              <a:rPr lang="en-US" sz="3500" dirty="0"/>
              <a:t> T3) </a:t>
            </a:r>
            <a:r>
              <a:rPr lang="en-US" sz="3500" dirty="0" err="1"/>
              <a:t>và</a:t>
            </a:r>
            <a:r>
              <a:rPr lang="en-US" sz="3500" dirty="0"/>
              <a:t> con </a:t>
            </a:r>
            <a:r>
              <a:rPr lang="en-US" sz="3500" dirty="0" err="1"/>
              <a:t>đường</a:t>
            </a:r>
            <a:r>
              <a:rPr lang="en-US" sz="3500" dirty="0"/>
              <a:t> Lectin (MBL </a:t>
            </a:r>
            <a:r>
              <a:rPr lang="en-US" sz="3500" dirty="0" err="1"/>
              <a:t>gắn</a:t>
            </a:r>
            <a:r>
              <a:rPr lang="en-US" sz="3500" dirty="0"/>
              <a:t> Mannose)</a:t>
            </a:r>
          </a:p>
          <a:p>
            <a:r>
              <a:rPr lang="en-US" sz="3500" dirty="0"/>
              <a:t>+ </a:t>
            </a:r>
            <a:r>
              <a:rPr lang="en-US" sz="3500" dirty="0" err="1"/>
              <a:t>Kết</a:t>
            </a:r>
            <a:r>
              <a:rPr lang="en-US" sz="3500" dirty="0"/>
              <a:t> </a:t>
            </a:r>
            <a:r>
              <a:rPr lang="en-US" sz="3500" dirty="0" err="1"/>
              <a:t>quả</a:t>
            </a:r>
            <a:r>
              <a:rPr lang="en-US" sz="3500" dirty="0"/>
              <a:t>: Opsonin </a:t>
            </a:r>
            <a:r>
              <a:rPr lang="en-US" sz="3500" dirty="0" err="1"/>
              <a:t>hóa</a:t>
            </a:r>
            <a:r>
              <a:rPr lang="en-US" sz="3500" dirty="0"/>
              <a:t> (C3b), </a:t>
            </a:r>
            <a:r>
              <a:rPr lang="en-US" sz="3500" dirty="0" err="1"/>
              <a:t>Viêm</a:t>
            </a:r>
            <a:r>
              <a:rPr lang="en-US" sz="3500" dirty="0"/>
              <a:t> (C3a </a:t>
            </a:r>
            <a:r>
              <a:rPr lang="en-US" sz="3500" dirty="0" err="1"/>
              <a:t>và</a:t>
            </a:r>
            <a:r>
              <a:rPr lang="en-US" sz="3500" dirty="0"/>
              <a:t> C5a </a:t>
            </a:r>
            <a:r>
              <a:rPr lang="en-US" sz="3500" dirty="0" err="1"/>
              <a:t>thu</a:t>
            </a:r>
            <a:r>
              <a:rPr lang="en-US" sz="3500" dirty="0"/>
              <a:t> </a:t>
            </a:r>
            <a:r>
              <a:rPr lang="en-US" sz="3500" dirty="0" err="1"/>
              <a:t>hút</a:t>
            </a:r>
            <a:r>
              <a:rPr lang="en-US" sz="3500" dirty="0"/>
              <a:t> </a:t>
            </a:r>
            <a:r>
              <a:rPr lang="en-US" sz="3500" dirty="0" err="1"/>
              <a:t>bạch</a:t>
            </a:r>
            <a:r>
              <a:rPr lang="en-US" sz="3500" dirty="0"/>
              <a:t> </a:t>
            </a:r>
            <a:r>
              <a:rPr lang="en-US" sz="3500" dirty="0" err="1"/>
              <a:t>cầu</a:t>
            </a:r>
            <a:r>
              <a:rPr lang="en-US" sz="3500" dirty="0"/>
              <a:t>), </a:t>
            </a:r>
            <a:r>
              <a:rPr lang="en-US" sz="3500" dirty="0" err="1"/>
              <a:t>Tiêu</a:t>
            </a:r>
            <a:r>
              <a:rPr lang="en-US" sz="3500" dirty="0"/>
              <a:t> </a:t>
            </a:r>
            <a:r>
              <a:rPr lang="en-US" sz="3500" dirty="0" err="1"/>
              <a:t>diệt</a:t>
            </a:r>
            <a:r>
              <a:rPr lang="en-US" sz="3500" dirty="0"/>
              <a:t> </a:t>
            </a:r>
            <a:r>
              <a:rPr lang="en-US" sz="3500" dirty="0" err="1"/>
              <a:t>trực</a:t>
            </a:r>
            <a:r>
              <a:rPr lang="en-US" sz="3500" dirty="0"/>
              <a:t> </a:t>
            </a:r>
            <a:r>
              <a:rPr lang="en-US" sz="3500" dirty="0" err="1"/>
              <a:t>tiếp</a:t>
            </a:r>
            <a:r>
              <a:rPr lang="en-US" sz="3500" dirty="0"/>
              <a:t> (MAC: C5b-9)</a:t>
            </a:r>
          </a:p>
          <a:p>
            <a:r>
              <a:rPr lang="en-US" sz="3500" dirty="0" err="1"/>
              <a:t>Thực</a:t>
            </a:r>
            <a:r>
              <a:rPr lang="en-US" sz="3500" dirty="0"/>
              <a:t> </a:t>
            </a:r>
            <a:r>
              <a:rPr lang="en-US" sz="3500" dirty="0" err="1"/>
              <a:t>bào</a:t>
            </a:r>
            <a:r>
              <a:rPr lang="en-US" sz="3500" dirty="0"/>
              <a:t> (Neutrophil, </a:t>
            </a:r>
            <a:r>
              <a:rPr lang="en-US" sz="3500" dirty="0" err="1"/>
              <a:t>đại</a:t>
            </a:r>
            <a:r>
              <a:rPr lang="en-US" sz="3500" dirty="0"/>
              <a:t> </a:t>
            </a:r>
            <a:r>
              <a:rPr lang="en-US" sz="3500" dirty="0" err="1"/>
              <a:t>thực</a:t>
            </a:r>
            <a:r>
              <a:rPr lang="en-US" sz="3500" dirty="0"/>
              <a:t> </a:t>
            </a:r>
            <a:r>
              <a:rPr lang="en-US" sz="3500" dirty="0" err="1"/>
              <a:t>bào</a:t>
            </a:r>
            <a:r>
              <a:rPr lang="en-US" sz="3500" dirty="0"/>
              <a:t>):</a:t>
            </a:r>
          </a:p>
          <a:p>
            <a:r>
              <a:rPr lang="en-US" sz="3500" dirty="0"/>
              <a:t>+ PRRs (TLRs) </a:t>
            </a:r>
            <a:r>
              <a:rPr lang="en-US" sz="3500" dirty="0" err="1"/>
              <a:t>nhận</a:t>
            </a:r>
            <a:r>
              <a:rPr lang="en-US" sz="3500" dirty="0"/>
              <a:t> </a:t>
            </a:r>
            <a:r>
              <a:rPr lang="en-US" sz="3500" dirty="0" err="1"/>
              <a:t>diện</a:t>
            </a:r>
            <a:r>
              <a:rPr lang="en-US" sz="3500" dirty="0"/>
              <a:t> PAMPs</a:t>
            </a:r>
          </a:p>
          <a:p>
            <a:r>
              <a:rPr lang="en-US" sz="3500" dirty="0"/>
              <a:t>+ </a:t>
            </a:r>
            <a:r>
              <a:rPr lang="en-US" sz="3500" dirty="0" err="1"/>
              <a:t>Tiêu</a:t>
            </a:r>
            <a:r>
              <a:rPr lang="en-US" sz="3500" dirty="0"/>
              <a:t> </a:t>
            </a:r>
            <a:r>
              <a:rPr lang="en-US" sz="3500" dirty="0" err="1"/>
              <a:t>diệt</a:t>
            </a:r>
            <a:r>
              <a:rPr lang="en-US" sz="3500" dirty="0"/>
              <a:t> </a:t>
            </a:r>
            <a:r>
              <a:rPr lang="en-US" sz="3500" dirty="0" err="1"/>
              <a:t>trong</a:t>
            </a:r>
            <a:r>
              <a:rPr lang="en-US" sz="3500" dirty="0"/>
              <a:t> Phagolysosome (ROS, NO, Enzyme)</a:t>
            </a:r>
          </a:p>
        </p:txBody>
      </p:sp>
      <p:sp>
        <p:nvSpPr>
          <p:cNvPr id="15" name="TextBox 14">
            <a:extLst>
              <a:ext uri="{FF2B5EF4-FFF2-40B4-BE49-F238E27FC236}">
                <a16:creationId xmlns:a16="http://schemas.microsoft.com/office/drawing/2014/main" id="{31F5BA00-B273-E6B9-1979-9323003685B2}"/>
              </a:ext>
            </a:extLst>
          </p:cNvPr>
          <p:cNvSpPr txBox="1"/>
          <p:nvPr/>
        </p:nvSpPr>
        <p:spPr>
          <a:xfrm>
            <a:off x="5470323" y="772713"/>
            <a:ext cx="7347353" cy="923330"/>
          </a:xfrm>
          <a:prstGeom prst="rect">
            <a:avLst/>
          </a:prstGeom>
          <a:noFill/>
        </p:spPr>
        <p:txBody>
          <a:bodyPr wrap="square" rtlCol="0">
            <a:spAutoFit/>
          </a:bodyPr>
          <a:lstStyle/>
          <a:p>
            <a:pPr algn="ctr"/>
            <a:r>
              <a:rPr lang="en-US" sz="5400" b="1" dirty="0">
                <a:latin typeface="+mj-lt"/>
              </a:rPr>
              <a:t>VI KHUẨN NGOẠI BÀO</a:t>
            </a:r>
            <a:endParaRPr lang="vi-VN" sz="5400" b="1" dirty="0">
              <a:latin typeface="+mj-lt"/>
            </a:endParaRPr>
          </a:p>
        </p:txBody>
      </p:sp>
      <p:sp>
        <p:nvSpPr>
          <p:cNvPr id="7" name="Freeform 8">
            <a:extLst>
              <a:ext uri="{FF2B5EF4-FFF2-40B4-BE49-F238E27FC236}">
                <a16:creationId xmlns:a16="http://schemas.microsoft.com/office/drawing/2014/main" id="{959CC299-A2F3-3C08-B013-E87CE118FDF0}"/>
              </a:ext>
            </a:extLst>
          </p:cNvPr>
          <p:cNvSpPr/>
          <p:nvPr/>
        </p:nvSpPr>
        <p:spPr>
          <a:xfrm>
            <a:off x="-37862" y="-568502"/>
            <a:ext cx="2620893" cy="2681793"/>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58AD368F-79D1-B060-D870-F412CB3BF303}"/>
              </a:ext>
            </a:extLst>
          </p:cNvPr>
          <p:cNvSpPr/>
          <p:nvPr/>
        </p:nvSpPr>
        <p:spPr>
          <a:xfrm>
            <a:off x="16711805" y="8922093"/>
            <a:ext cx="1536176" cy="1424606"/>
          </a:xfrm>
          <a:custGeom>
            <a:avLst/>
            <a:gdLst/>
            <a:ahLst/>
            <a:cxnLst/>
            <a:rect l="l" t="t" r="r" b="b"/>
            <a:pathLst>
              <a:path w="2318382" h="2300995">
                <a:moveTo>
                  <a:pt x="0" y="0"/>
                </a:moveTo>
                <a:lnTo>
                  <a:pt x="2318382" y="0"/>
                </a:lnTo>
                <a:lnTo>
                  <a:pt x="2318382" y="2300995"/>
                </a:lnTo>
                <a:lnTo>
                  <a:pt x="0" y="2300995"/>
                </a:lnTo>
                <a:lnTo>
                  <a:pt x="0" y="0"/>
                </a:lnTo>
                <a:close/>
              </a:path>
            </a:pathLst>
          </a:custGeom>
          <a:blipFill>
            <a:blip r:embed="rId4"/>
            <a:stretch>
              <a:fillRect/>
            </a:stretch>
          </a:blipFill>
        </p:spPr>
      </p:sp>
    </p:spTree>
    <p:extLst>
      <p:ext uri="{BB962C8B-B14F-4D97-AF65-F5344CB8AC3E}">
        <p14:creationId xmlns:p14="http://schemas.microsoft.com/office/powerpoint/2010/main" val="731261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2209</Words>
  <Application>Microsoft Office PowerPoint</Application>
  <PresentationFormat>Custom</PresentationFormat>
  <Paragraphs>146</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 (body)</vt:lpstr>
      <vt:lpstr>Arial</vt:lpstr>
      <vt:lpstr>Codec Pro Bold</vt:lpstr>
      <vt:lpstr>Codec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Illustrated Microbiology Presentation</dc:title>
  <cp:lastModifiedBy>Nguyen Kha Ai</cp:lastModifiedBy>
  <cp:revision>18</cp:revision>
  <dcterms:created xsi:type="dcterms:W3CDTF">2006-08-16T00:00:00Z</dcterms:created>
  <dcterms:modified xsi:type="dcterms:W3CDTF">2025-11-04T09:32:10Z</dcterms:modified>
  <dc:identifier>DAG3PNKz_4o</dc:identifier>
</cp:coreProperties>
</file>